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 id="2147483858" r:id="rId5"/>
  </p:sldMasterIdLst>
  <p:notesMasterIdLst>
    <p:notesMasterId r:id="rId31"/>
  </p:notesMasterIdLst>
  <p:handoutMasterIdLst>
    <p:handoutMasterId r:id="rId32"/>
  </p:handoutMasterIdLst>
  <p:sldIdLst>
    <p:sldId id="325" r:id="rId6"/>
    <p:sldId id="5080" r:id="rId7"/>
    <p:sldId id="327" r:id="rId8"/>
    <p:sldId id="328" r:id="rId9"/>
    <p:sldId id="329" r:id="rId10"/>
    <p:sldId id="331" r:id="rId11"/>
    <p:sldId id="332" r:id="rId12"/>
    <p:sldId id="333" r:id="rId13"/>
    <p:sldId id="334" r:id="rId14"/>
    <p:sldId id="335" r:id="rId15"/>
    <p:sldId id="336" r:id="rId16"/>
    <p:sldId id="337" r:id="rId17"/>
    <p:sldId id="338" r:id="rId18"/>
    <p:sldId id="5081" r:id="rId19"/>
    <p:sldId id="383" r:id="rId20"/>
    <p:sldId id="256" r:id="rId21"/>
    <p:sldId id="441" r:id="rId22"/>
    <p:sldId id="442" r:id="rId23"/>
    <p:sldId id="259" r:id="rId24"/>
    <p:sldId id="5064" r:id="rId25"/>
    <p:sldId id="5065" r:id="rId26"/>
    <p:sldId id="5053" r:id="rId27"/>
    <p:sldId id="5056" r:id="rId28"/>
    <p:sldId id="5057" r:id="rId29"/>
    <p:sldId id="3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752" autoAdjust="0"/>
  </p:normalViewPr>
  <p:slideViewPr>
    <p:cSldViewPr snapToGrid="0">
      <p:cViewPr varScale="1">
        <p:scale>
          <a:sx n="58" d="100"/>
          <a:sy n="58" d="100"/>
        </p:scale>
        <p:origin x="988" y="4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CA0BD-375B-4C57-B3E7-5ECAF04255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C1A1795-4DDB-4638-A12D-08A59BE41507}" type="pres">
      <dgm:prSet presAssocID="{93DCA0BD-375B-4C57-B3E7-5ECAF042553C}" presName="diagram" presStyleCnt="0">
        <dgm:presLayoutVars>
          <dgm:dir/>
          <dgm:resizeHandles val="exact"/>
        </dgm:presLayoutVars>
      </dgm:prSet>
      <dgm:spPr/>
    </dgm:pt>
  </dgm:ptLst>
  <dgm:cxnLst>
    <dgm:cxn modelId="{061671FF-70E2-4032-B6A1-A02036AD33CB}" type="presOf" srcId="{93DCA0BD-375B-4C57-B3E7-5ECAF042553C}" destId="{9C1A1795-4DDB-4638-A12D-08A59BE41507}" srcOrd="0" destOrd="0" presId="urn:microsoft.com/office/officeart/2005/8/layout/defaul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D72D94-12EA-4047-B9C1-1040733C8D8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EE4FCD-FF25-4416-9296-0B55A7E2D01B}">
      <dgm:prSet/>
      <dgm:spPr/>
      <dgm:t>
        <a:bodyPr/>
        <a:lstStyle/>
        <a:p>
          <a:pPr>
            <a:lnSpc>
              <a:spcPct val="100000"/>
            </a:lnSpc>
          </a:pPr>
          <a:r>
            <a:rPr lang="en-US" dirty="0">
              <a:solidFill>
                <a:schemeClr val="accent2">
                  <a:lumMod val="75000"/>
                </a:schemeClr>
              </a:solidFill>
            </a:rPr>
            <a:t>How to create Sprint</a:t>
          </a:r>
        </a:p>
      </dgm:t>
    </dgm:pt>
    <dgm:pt modelId="{4FBC7708-BE95-41CC-AF66-B0DCD62A81C0}" type="parTrans" cxnId="{A17FEDCC-767A-428F-9739-C35065A5F8A5}">
      <dgm:prSet/>
      <dgm:spPr/>
      <dgm:t>
        <a:bodyPr/>
        <a:lstStyle/>
        <a:p>
          <a:endParaRPr lang="en-US"/>
        </a:p>
      </dgm:t>
    </dgm:pt>
    <dgm:pt modelId="{CEFCBF61-D0D1-41DC-88D3-2D810A77F865}" type="sibTrans" cxnId="{A17FEDCC-767A-428F-9739-C35065A5F8A5}">
      <dgm:prSet/>
      <dgm:spPr/>
      <dgm:t>
        <a:bodyPr/>
        <a:lstStyle/>
        <a:p>
          <a:endParaRPr lang="en-US"/>
        </a:p>
      </dgm:t>
    </dgm:pt>
    <dgm:pt modelId="{9C242782-998E-484B-B237-01CC7DEBCEC0}">
      <dgm:prSet/>
      <dgm:spPr/>
      <dgm:t>
        <a:bodyPr/>
        <a:lstStyle/>
        <a:p>
          <a:pPr>
            <a:lnSpc>
              <a:spcPct val="100000"/>
            </a:lnSpc>
          </a:pPr>
          <a:r>
            <a:rPr lang="en-US" dirty="0">
              <a:solidFill>
                <a:schemeClr val="accent2">
                  <a:lumMod val="75000"/>
                </a:schemeClr>
              </a:solidFill>
            </a:rPr>
            <a:t>How to Start Sprint</a:t>
          </a:r>
        </a:p>
      </dgm:t>
    </dgm:pt>
    <dgm:pt modelId="{5498EAA2-4D6A-45F5-8AF3-A19296AF4AAE}" type="parTrans" cxnId="{A4FF8C4A-45ED-441D-B44C-6F53EA08B09D}">
      <dgm:prSet/>
      <dgm:spPr/>
      <dgm:t>
        <a:bodyPr/>
        <a:lstStyle/>
        <a:p>
          <a:endParaRPr lang="en-US"/>
        </a:p>
      </dgm:t>
    </dgm:pt>
    <dgm:pt modelId="{711317D1-9DAD-48E8-9576-C01BFCAA1430}" type="sibTrans" cxnId="{A4FF8C4A-45ED-441D-B44C-6F53EA08B09D}">
      <dgm:prSet/>
      <dgm:spPr/>
      <dgm:t>
        <a:bodyPr/>
        <a:lstStyle/>
        <a:p>
          <a:endParaRPr lang="en-US"/>
        </a:p>
      </dgm:t>
    </dgm:pt>
    <dgm:pt modelId="{FBD41429-E2F8-4739-920C-87356E40A447}">
      <dgm:prSet/>
      <dgm:spPr/>
      <dgm:t>
        <a:bodyPr/>
        <a:lstStyle/>
        <a:p>
          <a:pPr>
            <a:lnSpc>
              <a:spcPct val="100000"/>
            </a:lnSpc>
          </a:pPr>
          <a:r>
            <a:rPr lang="en-US" dirty="0">
              <a:solidFill>
                <a:schemeClr val="accent2">
                  <a:lumMod val="75000"/>
                </a:schemeClr>
              </a:solidFill>
            </a:rPr>
            <a:t>How to Manage Sprint</a:t>
          </a:r>
        </a:p>
      </dgm:t>
    </dgm:pt>
    <dgm:pt modelId="{4E53E1FF-65E6-4351-BC92-A20661AD73DC}" type="parTrans" cxnId="{D7361C1A-5AEE-4B6B-B3FE-311E61ABEE91}">
      <dgm:prSet/>
      <dgm:spPr/>
      <dgm:t>
        <a:bodyPr/>
        <a:lstStyle/>
        <a:p>
          <a:endParaRPr lang="en-US"/>
        </a:p>
      </dgm:t>
    </dgm:pt>
    <dgm:pt modelId="{44C8ACE2-92B4-49EC-BD9E-9173387E62FE}" type="sibTrans" cxnId="{D7361C1A-5AEE-4B6B-B3FE-311E61ABEE91}">
      <dgm:prSet/>
      <dgm:spPr/>
      <dgm:t>
        <a:bodyPr/>
        <a:lstStyle/>
        <a:p>
          <a:endParaRPr lang="en-US"/>
        </a:p>
      </dgm:t>
    </dgm:pt>
    <dgm:pt modelId="{8FB6A0E9-F28B-4AEB-AC84-C50E72C2B451}">
      <dgm:prSet/>
      <dgm:spPr/>
      <dgm:t>
        <a:bodyPr/>
        <a:lstStyle/>
        <a:p>
          <a:pPr>
            <a:lnSpc>
              <a:spcPct val="100000"/>
            </a:lnSpc>
          </a:pPr>
          <a:r>
            <a:rPr lang="en-US" dirty="0">
              <a:solidFill>
                <a:schemeClr val="accent2">
                  <a:lumMod val="75000"/>
                </a:schemeClr>
              </a:solidFill>
            </a:rPr>
            <a:t>How to Manage Sprint Backlog</a:t>
          </a:r>
        </a:p>
      </dgm:t>
    </dgm:pt>
    <dgm:pt modelId="{722DEC48-E90F-4F48-AF35-3823D53B0512}" type="parTrans" cxnId="{B88CFBFF-F487-4FAF-8E37-DCD5B3C42B53}">
      <dgm:prSet/>
      <dgm:spPr/>
      <dgm:t>
        <a:bodyPr/>
        <a:lstStyle/>
        <a:p>
          <a:endParaRPr lang="en-US"/>
        </a:p>
      </dgm:t>
    </dgm:pt>
    <dgm:pt modelId="{210A4FA2-3150-408B-A10D-E08782319B79}" type="sibTrans" cxnId="{B88CFBFF-F487-4FAF-8E37-DCD5B3C42B53}">
      <dgm:prSet/>
      <dgm:spPr/>
      <dgm:t>
        <a:bodyPr/>
        <a:lstStyle/>
        <a:p>
          <a:endParaRPr lang="en-US"/>
        </a:p>
      </dgm:t>
    </dgm:pt>
    <dgm:pt modelId="{0A19BF9D-EB88-4851-86EC-00E248B9F60D}" type="pres">
      <dgm:prSet presAssocID="{F5D72D94-12EA-4047-B9C1-1040733C8D8B}" presName="root" presStyleCnt="0">
        <dgm:presLayoutVars>
          <dgm:dir/>
          <dgm:resizeHandles val="exact"/>
        </dgm:presLayoutVars>
      </dgm:prSet>
      <dgm:spPr/>
    </dgm:pt>
    <dgm:pt modelId="{5055A8F3-021C-46D3-8B7B-07061581E418}" type="pres">
      <dgm:prSet presAssocID="{0DEE4FCD-FF25-4416-9296-0B55A7E2D01B}" presName="compNode" presStyleCnt="0"/>
      <dgm:spPr/>
    </dgm:pt>
    <dgm:pt modelId="{0AE5644F-26D1-48D3-9E67-CE322705D291}" type="pres">
      <dgm:prSet presAssocID="{0DEE4FCD-FF25-4416-9296-0B55A7E2D01B}" presName="iconRect" presStyleLbl="node1" presStyleIdx="0" presStyleCnt="4" custScaleX="166063" custScaleY="154746" custLinFactNeighborX="-1556" custLinFactNeighborY="-389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n"/>
        </a:ext>
      </dgm:extLst>
    </dgm:pt>
    <dgm:pt modelId="{C8D9337F-F95E-4DE1-9A88-9B6C007796B3}" type="pres">
      <dgm:prSet presAssocID="{0DEE4FCD-FF25-4416-9296-0B55A7E2D01B}" presName="spaceRect" presStyleCnt="0"/>
      <dgm:spPr/>
    </dgm:pt>
    <dgm:pt modelId="{97069DF5-BDE5-4C44-A49F-E7E96EAF3844}" type="pres">
      <dgm:prSet presAssocID="{0DEE4FCD-FF25-4416-9296-0B55A7E2D01B}" presName="textRect" presStyleLbl="revTx" presStyleIdx="0" presStyleCnt="4">
        <dgm:presLayoutVars>
          <dgm:chMax val="1"/>
          <dgm:chPref val="1"/>
        </dgm:presLayoutVars>
      </dgm:prSet>
      <dgm:spPr/>
    </dgm:pt>
    <dgm:pt modelId="{26F40499-021E-45E3-A5CB-E1DFE26B6B00}" type="pres">
      <dgm:prSet presAssocID="{CEFCBF61-D0D1-41DC-88D3-2D810A77F865}" presName="sibTrans" presStyleCnt="0"/>
      <dgm:spPr/>
    </dgm:pt>
    <dgm:pt modelId="{235B744E-7BA9-4CFE-9EEC-53A97EA8D912}" type="pres">
      <dgm:prSet presAssocID="{9C242782-998E-484B-B237-01CC7DEBCEC0}" presName="compNode" presStyleCnt="0"/>
      <dgm:spPr/>
    </dgm:pt>
    <dgm:pt modelId="{76FDB6A8-7F26-4457-B3BF-9321BEE370EF}" type="pres">
      <dgm:prSet presAssocID="{9C242782-998E-484B-B237-01CC7DEBCEC0}" presName="iconRect" presStyleLbl="node1" presStyleIdx="1" presStyleCnt="4" custScaleX="166063" custScaleY="154746" custLinFactNeighborX="-1556" custLinFactNeighborY="-389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awl"/>
        </a:ext>
      </dgm:extLst>
    </dgm:pt>
    <dgm:pt modelId="{96CA96BD-C8A3-4F5A-82DB-52B2927CBD13}" type="pres">
      <dgm:prSet presAssocID="{9C242782-998E-484B-B237-01CC7DEBCEC0}" presName="spaceRect" presStyleCnt="0"/>
      <dgm:spPr/>
    </dgm:pt>
    <dgm:pt modelId="{C6718D9D-79AD-4CCC-978D-BE2B669D935A}" type="pres">
      <dgm:prSet presAssocID="{9C242782-998E-484B-B237-01CC7DEBCEC0}" presName="textRect" presStyleLbl="revTx" presStyleIdx="1" presStyleCnt="4">
        <dgm:presLayoutVars>
          <dgm:chMax val="1"/>
          <dgm:chPref val="1"/>
        </dgm:presLayoutVars>
      </dgm:prSet>
      <dgm:spPr/>
    </dgm:pt>
    <dgm:pt modelId="{30C9232C-0E03-4B6E-9617-A85C0EC0E2BE}" type="pres">
      <dgm:prSet presAssocID="{711317D1-9DAD-48E8-9576-C01BFCAA1430}" presName="sibTrans" presStyleCnt="0"/>
      <dgm:spPr/>
    </dgm:pt>
    <dgm:pt modelId="{48E971FE-04D7-416D-AFF2-8FEF05935D09}" type="pres">
      <dgm:prSet presAssocID="{FBD41429-E2F8-4739-920C-87356E40A447}" presName="compNode" presStyleCnt="0"/>
      <dgm:spPr/>
    </dgm:pt>
    <dgm:pt modelId="{AE10E227-71B9-4BB6-B581-737F7C77E166}" type="pres">
      <dgm:prSet presAssocID="{FBD41429-E2F8-4739-920C-87356E40A447}" presName="iconRect" presStyleLbl="node1" presStyleIdx="2" presStyleCnt="4" custScaleX="166063" custScaleY="154746" custLinFactNeighborX="-1556" custLinFactNeighborY="-389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87E6B268-4833-431A-B5E8-F4B3DA43BB66}" type="pres">
      <dgm:prSet presAssocID="{FBD41429-E2F8-4739-920C-87356E40A447}" presName="spaceRect" presStyleCnt="0"/>
      <dgm:spPr/>
    </dgm:pt>
    <dgm:pt modelId="{90CAF276-4A52-4A02-AB35-CE972244E76D}" type="pres">
      <dgm:prSet presAssocID="{FBD41429-E2F8-4739-920C-87356E40A447}" presName="textRect" presStyleLbl="revTx" presStyleIdx="2" presStyleCnt="4">
        <dgm:presLayoutVars>
          <dgm:chMax val="1"/>
          <dgm:chPref val="1"/>
        </dgm:presLayoutVars>
      </dgm:prSet>
      <dgm:spPr/>
    </dgm:pt>
    <dgm:pt modelId="{E9E522E3-14EF-49FF-A723-C7D36AA9E97F}" type="pres">
      <dgm:prSet presAssocID="{44C8ACE2-92B4-49EC-BD9E-9173387E62FE}" presName="sibTrans" presStyleCnt="0"/>
      <dgm:spPr/>
    </dgm:pt>
    <dgm:pt modelId="{B565E295-2CF4-4AE0-A7C3-6901B2D9117C}" type="pres">
      <dgm:prSet presAssocID="{8FB6A0E9-F28B-4AEB-AC84-C50E72C2B451}" presName="compNode" presStyleCnt="0"/>
      <dgm:spPr/>
    </dgm:pt>
    <dgm:pt modelId="{9EEA0DCD-7FE0-4382-8024-155EC3E5796B}" type="pres">
      <dgm:prSet presAssocID="{8FB6A0E9-F28B-4AEB-AC84-C50E72C2B451}" presName="iconRect" presStyleLbl="node1" presStyleIdx="3" presStyleCnt="4" custScaleX="166063" custScaleY="154746" custLinFactNeighborX="-1556" custLinFactNeighborY="-389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A4E95A73-2A5A-41BC-AA6A-03FCE1923ECC}" type="pres">
      <dgm:prSet presAssocID="{8FB6A0E9-F28B-4AEB-AC84-C50E72C2B451}" presName="spaceRect" presStyleCnt="0"/>
      <dgm:spPr/>
    </dgm:pt>
    <dgm:pt modelId="{D4C03109-FF1B-4E68-8F22-E9AD4962AC24}" type="pres">
      <dgm:prSet presAssocID="{8FB6A0E9-F28B-4AEB-AC84-C50E72C2B451}" presName="textRect" presStyleLbl="revTx" presStyleIdx="3" presStyleCnt="4">
        <dgm:presLayoutVars>
          <dgm:chMax val="1"/>
          <dgm:chPref val="1"/>
        </dgm:presLayoutVars>
      </dgm:prSet>
      <dgm:spPr/>
    </dgm:pt>
  </dgm:ptLst>
  <dgm:cxnLst>
    <dgm:cxn modelId="{D7361C1A-5AEE-4B6B-B3FE-311E61ABEE91}" srcId="{F5D72D94-12EA-4047-B9C1-1040733C8D8B}" destId="{FBD41429-E2F8-4739-920C-87356E40A447}" srcOrd="2" destOrd="0" parTransId="{4E53E1FF-65E6-4351-BC92-A20661AD73DC}" sibTransId="{44C8ACE2-92B4-49EC-BD9E-9173387E62FE}"/>
    <dgm:cxn modelId="{4634F03F-2E3B-41D5-959D-D939A80E1E46}" type="presOf" srcId="{8FB6A0E9-F28B-4AEB-AC84-C50E72C2B451}" destId="{D4C03109-FF1B-4E68-8F22-E9AD4962AC24}" srcOrd="0" destOrd="0" presId="urn:microsoft.com/office/officeart/2018/2/layout/IconLabelList"/>
    <dgm:cxn modelId="{0CE7FB44-C763-42D0-99B2-A8AFAC81CDC4}" type="presOf" srcId="{FBD41429-E2F8-4739-920C-87356E40A447}" destId="{90CAF276-4A52-4A02-AB35-CE972244E76D}" srcOrd="0" destOrd="0" presId="urn:microsoft.com/office/officeart/2018/2/layout/IconLabelList"/>
    <dgm:cxn modelId="{EC299865-6216-4573-ACC2-72A07A2A1D88}" type="presOf" srcId="{0DEE4FCD-FF25-4416-9296-0B55A7E2D01B}" destId="{97069DF5-BDE5-4C44-A49F-E7E96EAF3844}" srcOrd="0" destOrd="0" presId="urn:microsoft.com/office/officeart/2018/2/layout/IconLabelList"/>
    <dgm:cxn modelId="{A4FF8C4A-45ED-441D-B44C-6F53EA08B09D}" srcId="{F5D72D94-12EA-4047-B9C1-1040733C8D8B}" destId="{9C242782-998E-484B-B237-01CC7DEBCEC0}" srcOrd="1" destOrd="0" parTransId="{5498EAA2-4D6A-45F5-8AF3-A19296AF4AAE}" sibTransId="{711317D1-9DAD-48E8-9576-C01BFCAA1430}"/>
    <dgm:cxn modelId="{F9A96150-5D43-4595-918F-BE6DB54AAF08}" type="presOf" srcId="{9C242782-998E-484B-B237-01CC7DEBCEC0}" destId="{C6718D9D-79AD-4CCC-978D-BE2B669D935A}" srcOrd="0" destOrd="0" presId="urn:microsoft.com/office/officeart/2018/2/layout/IconLabelList"/>
    <dgm:cxn modelId="{A17FEDCC-767A-428F-9739-C35065A5F8A5}" srcId="{F5D72D94-12EA-4047-B9C1-1040733C8D8B}" destId="{0DEE4FCD-FF25-4416-9296-0B55A7E2D01B}" srcOrd="0" destOrd="0" parTransId="{4FBC7708-BE95-41CC-AF66-B0DCD62A81C0}" sibTransId="{CEFCBF61-D0D1-41DC-88D3-2D810A77F865}"/>
    <dgm:cxn modelId="{1B96D9E6-6B11-47BF-AA2F-D9698446E35A}" type="presOf" srcId="{F5D72D94-12EA-4047-B9C1-1040733C8D8B}" destId="{0A19BF9D-EB88-4851-86EC-00E248B9F60D}" srcOrd="0" destOrd="0" presId="urn:microsoft.com/office/officeart/2018/2/layout/IconLabelList"/>
    <dgm:cxn modelId="{B88CFBFF-F487-4FAF-8E37-DCD5B3C42B53}" srcId="{F5D72D94-12EA-4047-B9C1-1040733C8D8B}" destId="{8FB6A0E9-F28B-4AEB-AC84-C50E72C2B451}" srcOrd="3" destOrd="0" parTransId="{722DEC48-E90F-4F48-AF35-3823D53B0512}" sibTransId="{210A4FA2-3150-408B-A10D-E08782319B79}"/>
    <dgm:cxn modelId="{74FF1C42-4F06-4685-B310-3AB93D6A64A8}" type="presParOf" srcId="{0A19BF9D-EB88-4851-86EC-00E248B9F60D}" destId="{5055A8F3-021C-46D3-8B7B-07061581E418}" srcOrd="0" destOrd="0" presId="urn:microsoft.com/office/officeart/2018/2/layout/IconLabelList"/>
    <dgm:cxn modelId="{B9B2F11B-3A8F-4B3C-A99A-7C41F0B5CE1D}" type="presParOf" srcId="{5055A8F3-021C-46D3-8B7B-07061581E418}" destId="{0AE5644F-26D1-48D3-9E67-CE322705D291}" srcOrd="0" destOrd="0" presId="urn:microsoft.com/office/officeart/2018/2/layout/IconLabelList"/>
    <dgm:cxn modelId="{85471398-986D-4A3B-8A23-A8AB1B35B595}" type="presParOf" srcId="{5055A8F3-021C-46D3-8B7B-07061581E418}" destId="{C8D9337F-F95E-4DE1-9A88-9B6C007796B3}" srcOrd="1" destOrd="0" presId="urn:microsoft.com/office/officeart/2018/2/layout/IconLabelList"/>
    <dgm:cxn modelId="{E830903A-093A-4C73-82EE-95F303A046BB}" type="presParOf" srcId="{5055A8F3-021C-46D3-8B7B-07061581E418}" destId="{97069DF5-BDE5-4C44-A49F-E7E96EAF3844}" srcOrd="2" destOrd="0" presId="urn:microsoft.com/office/officeart/2018/2/layout/IconLabelList"/>
    <dgm:cxn modelId="{761D5F2E-FE7C-404F-A9A7-91A609AFB4D7}" type="presParOf" srcId="{0A19BF9D-EB88-4851-86EC-00E248B9F60D}" destId="{26F40499-021E-45E3-A5CB-E1DFE26B6B00}" srcOrd="1" destOrd="0" presId="urn:microsoft.com/office/officeart/2018/2/layout/IconLabelList"/>
    <dgm:cxn modelId="{3E9FC6F5-880D-42D7-8A22-0EDFA76EC36E}" type="presParOf" srcId="{0A19BF9D-EB88-4851-86EC-00E248B9F60D}" destId="{235B744E-7BA9-4CFE-9EEC-53A97EA8D912}" srcOrd="2" destOrd="0" presId="urn:microsoft.com/office/officeart/2018/2/layout/IconLabelList"/>
    <dgm:cxn modelId="{FB2C7651-1700-4628-B84A-056D501DCA69}" type="presParOf" srcId="{235B744E-7BA9-4CFE-9EEC-53A97EA8D912}" destId="{76FDB6A8-7F26-4457-B3BF-9321BEE370EF}" srcOrd="0" destOrd="0" presId="urn:microsoft.com/office/officeart/2018/2/layout/IconLabelList"/>
    <dgm:cxn modelId="{6D91E33C-D614-4B02-BB89-CDFC7D58666F}" type="presParOf" srcId="{235B744E-7BA9-4CFE-9EEC-53A97EA8D912}" destId="{96CA96BD-C8A3-4F5A-82DB-52B2927CBD13}" srcOrd="1" destOrd="0" presId="urn:microsoft.com/office/officeart/2018/2/layout/IconLabelList"/>
    <dgm:cxn modelId="{5D63BC74-A17B-4209-8458-FA41E7461F15}" type="presParOf" srcId="{235B744E-7BA9-4CFE-9EEC-53A97EA8D912}" destId="{C6718D9D-79AD-4CCC-978D-BE2B669D935A}" srcOrd="2" destOrd="0" presId="urn:microsoft.com/office/officeart/2018/2/layout/IconLabelList"/>
    <dgm:cxn modelId="{4037BD4E-863F-415C-B4F2-C59B9B1E5B42}" type="presParOf" srcId="{0A19BF9D-EB88-4851-86EC-00E248B9F60D}" destId="{30C9232C-0E03-4B6E-9617-A85C0EC0E2BE}" srcOrd="3" destOrd="0" presId="urn:microsoft.com/office/officeart/2018/2/layout/IconLabelList"/>
    <dgm:cxn modelId="{90D9CCA3-18A5-4D57-AE0A-FC0DE26247CC}" type="presParOf" srcId="{0A19BF9D-EB88-4851-86EC-00E248B9F60D}" destId="{48E971FE-04D7-416D-AFF2-8FEF05935D09}" srcOrd="4" destOrd="0" presId="urn:microsoft.com/office/officeart/2018/2/layout/IconLabelList"/>
    <dgm:cxn modelId="{2F5060BA-1B86-4FB0-B485-206A0780E715}" type="presParOf" srcId="{48E971FE-04D7-416D-AFF2-8FEF05935D09}" destId="{AE10E227-71B9-4BB6-B581-737F7C77E166}" srcOrd="0" destOrd="0" presId="urn:microsoft.com/office/officeart/2018/2/layout/IconLabelList"/>
    <dgm:cxn modelId="{3322578A-08A7-43A7-A221-53EE33EDD3EA}" type="presParOf" srcId="{48E971FE-04D7-416D-AFF2-8FEF05935D09}" destId="{87E6B268-4833-431A-B5E8-F4B3DA43BB66}" srcOrd="1" destOrd="0" presId="urn:microsoft.com/office/officeart/2018/2/layout/IconLabelList"/>
    <dgm:cxn modelId="{02479A44-EFC3-4AFA-A7DA-E3E577AAE7AE}" type="presParOf" srcId="{48E971FE-04D7-416D-AFF2-8FEF05935D09}" destId="{90CAF276-4A52-4A02-AB35-CE972244E76D}" srcOrd="2" destOrd="0" presId="urn:microsoft.com/office/officeart/2018/2/layout/IconLabelList"/>
    <dgm:cxn modelId="{2CCFFBD2-DF7F-4CD0-940A-E1871C6E4E68}" type="presParOf" srcId="{0A19BF9D-EB88-4851-86EC-00E248B9F60D}" destId="{E9E522E3-14EF-49FF-A723-C7D36AA9E97F}" srcOrd="5" destOrd="0" presId="urn:microsoft.com/office/officeart/2018/2/layout/IconLabelList"/>
    <dgm:cxn modelId="{080A632A-6966-4B65-B11A-ED363F9D836E}" type="presParOf" srcId="{0A19BF9D-EB88-4851-86EC-00E248B9F60D}" destId="{B565E295-2CF4-4AE0-A7C3-6901B2D9117C}" srcOrd="6" destOrd="0" presId="urn:microsoft.com/office/officeart/2018/2/layout/IconLabelList"/>
    <dgm:cxn modelId="{7708040C-412C-4B05-9111-1D4DC3ACAA88}" type="presParOf" srcId="{B565E295-2CF4-4AE0-A7C3-6901B2D9117C}" destId="{9EEA0DCD-7FE0-4382-8024-155EC3E5796B}" srcOrd="0" destOrd="0" presId="urn:microsoft.com/office/officeart/2018/2/layout/IconLabelList"/>
    <dgm:cxn modelId="{7E756342-EBAA-412B-B8BE-285DDD88FE21}" type="presParOf" srcId="{B565E295-2CF4-4AE0-A7C3-6901B2D9117C}" destId="{A4E95A73-2A5A-41BC-AA6A-03FCE1923ECC}" srcOrd="1" destOrd="0" presId="urn:microsoft.com/office/officeart/2018/2/layout/IconLabelList"/>
    <dgm:cxn modelId="{D7A509EC-FE7C-4460-A0A3-7C086330AB2A}" type="presParOf" srcId="{B565E295-2CF4-4AE0-A7C3-6901B2D9117C}" destId="{D4C03109-FF1B-4E68-8F22-E9AD4962AC24}"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CA0BD-375B-4C57-B3E7-5ECAF04255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C1A1795-4DDB-4638-A12D-08A59BE41507}" type="pres">
      <dgm:prSet presAssocID="{93DCA0BD-375B-4C57-B3E7-5ECAF042553C}" presName="diagram" presStyleCnt="0">
        <dgm:presLayoutVars>
          <dgm:dir/>
          <dgm:resizeHandles val="exact"/>
        </dgm:presLayoutVars>
      </dgm:prSet>
      <dgm:spPr/>
    </dgm:pt>
  </dgm:ptLst>
  <dgm:cxnLst>
    <dgm:cxn modelId="{7A5B6418-14FC-4FA7-A94B-1A1AA15CE0B7}" type="presOf" srcId="{93DCA0BD-375B-4C57-B3E7-5ECAF042553C}" destId="{9C1A1795-4DDB-4638-A12D-08A59BE4150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5644F-26D1-48D3-9E67-CE322705D291}">
      <dsp:nvSpPr>
        <dsp:cNvPr id="0" name=""/>
        <dsp:cNvSpPr/>
      </dsp:nvSpPr>
      <dsp:spPr>
        <a:xfrm>
          <a:off x="816429" y="1050356"/>
          <a:ext cx="1548642" cy="14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69DF5-BDE5-4C44-A49F-E7E96EAF3844}">
      <dsp:nvSpPr>
        <dsp:cNvPr id="0" name=""/>
        <dsp:cNvSpPr/>
      </dsp:nvSpPr>
      <dsp:spPr>
        <a:xfrm>
          <a:off x="569079"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create Sprint</a:t>
          </a:r>
        </a:p>
      </dsp:txBody>
      <dsp:txXfrm>
        <a:off x="569079" y="2903237"/>
        <a:ext cx="2072362" cy="720000"/>
      </dsp:txXfrm>
    </dsp:sp>
    <dsp:sp modelId="{76FDB6A8-7F26-4457-B3BF-9321BEE370EF}">
      <dsp:nvSpPr>
        <dsp:cNvPr id="0" name=""/>
        <dsp:cNvSpPr/>
      </dsp:nvSpPr>
      <dsp:spPr>
        <a:xfrm>
          <a:off x="3251455" y="1050356"/>
          <a:ext cx="1548642" cy="14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18D9D-79AD-4CCC-978D-BE2B669D935A}">
      <dsp:nvSpPr>
        <dsp:cNvPr id="0" name=""/>
        <dsp:cNvSpPr/>
      </dsp:nvSpPr>
      <dsp:spPr>
        <a:xfrm>
          <a:off x="3004105"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Start Sprint</a:t>
          </a:r>
        </a:p>
      </dsp:txBody>
      <dsp:txXfrm>
        <a:off x="3004105" y="2903237"/>
        <a:ext cx="2072362" cy="720000"/>
      </dsp:txXfrm>
    </dsp:sp>
    <dsp:sp modelId="{AE10E227-71B9-4BB6-B581-737F7C77E166}">
      <dsp:nvSpPr>
        <dsp:cNvPr id="0" name=""/>
        <dsp:cNvSpPr/>
      </dsp:nvSpPr>
      <dsp:spPr>
        <a:xfrm>
          <a:off x="5686481" y="1050356"/>
          <a:ext cx="1548642" cy="14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CAF276-4A52-4A02-AB35-CE972244E76D}">
      <dsp:nvSpPr>
        <dsp:cNvPr id="0" name=""/>
        <dsp:cNvSpPr/>
      </dsp:nvSpPr>
      <dsp:spPr>
        <a:xfrm>
          <a:off x="5439131"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Manage Sprint</a:t>
          </a:r>
        </a:p>
      </dsp:txBody>
      <dsp:txXfrm>
        <a:off x="5439131" y="2903237"/>
        <a:ext cx="2072362" cy="720000"/>
      </dsp:txXfrm>
    </dsp:sp>
    <dsp:sp modelId="{9EEA0DCD-7FE0-4382-8024-155EC3E5796B}">
      <dsp:nvSpPr>
        <dsp:cNvPr id="0" name=""/>
        <dsp:cNvSpPr/>
      </dsp:nvSpPr>
      <dsp:spPr>
        <a:xfrm>
          <a:off x="8121507" y="1050356"/>
          <a:ext cx="1548642" cy="1443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3109-FF1B-4E68-8F22-E9AD4962AC24}">
      <dsp:nvSpPr>
        <dsp:cNvPr id="0" name=""/>
        <dsp:cNvSpPr/>
      </dsp:nvSpPr>
      <dsp:spPr>
        <a:xfrm>
          <a:off x="7874157" y="290323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solidFill>
                <a:schemeClr val="accent2">
                  <a:lumMod val="75000"/>
                </a:schemeClr>
              </a:solidFill>
            </a:rPr>
            <a:t>How to Manage Sprint Backlog</a:t>
          </a:r>
        </a:p>
      </dsp:txBody>
      <dsp:txXfrm>
        <a:off x="7874157" y="2903237"/>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8/28/2024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43616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2858963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69027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2601738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104106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340634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350217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72769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23120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413226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255268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102615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66127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68769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166773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9A32-560D-4B7F-98C3-C2599D0E2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3B9DFB-304D-44C7-8C8A-1834DCA2A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411E6F-16EC-4B78-9AE8-F2E5C03AF2C5}"/>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4751006B-ED8C-4BB1-A123-ED53816DA0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FA9321-1AAC-4C4A-B5CA-2EA114781B7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00472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D691-918C-4ECF-959A-4464B4A77A7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5A2397-970C-4DE0-AB8E-52272DF224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3C6FB24-DDE2-461E-97CC-513677F7D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0CE840-1C71-4AE9-A08E-4156135956AB}"/>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B2BD7ECE-1562-4374-8618-87AB50065C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85CC6D-DD29-4633-98CC-B6B9326AD392}"/>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777632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25C9-6228-45DC-98EF-8D10F68087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C21077-69E3-45F3-8CC0-B608CFBF3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50436-CBD7-4028-A14E-C99299D4B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FA471B-D4B9-447A-A3DF-9449F9DF0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164E2-6AE5-4184-B568-A36C2BD8C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D0EDE75-7D58-4A6D-9716-883ACF0C7E36}"/>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8" name="Footer Placeholder 7">
            <a:extLst>
              <a:ext uri="{FF2B5EF4-FFF2-40B4-BE49-F238E27FC236}">
                <a16:creationId xmlns:a16="http://schemas.microsoft.com/office/drawing/2014/main" id="{58581D9C-77C8-4300-8961-94094EA9F79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5725008-C545-4DF7-AB0E-A321C0DCD78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32063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EF0C-189E-4BCF-80DB-D3904CC69C0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9A5824-BB2E-4773-ACD0-9793F9FAB354}"/>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4" name="Footer Placeholder 3">
            <a:extLst>
              <a:ext uri="{FF2B5EF4-FFF2-40B4-BE49-F238E27FC236}">
                <a16:creationId xmlns:a16="http://schemas.microsoft.com/office/drawing/2014/main" id="{F255AAD0-ADE3-4C21-ADEE-8780C4E982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DF36FA-0393-441A-8423-677BED0675CE}"/>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066564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51666F-3AA4-458D-B381-3B07764134CC}"/>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3" name="Footer Placeholder 2">
            <a:extLst>
              <a:ext uri="{FF2B5EF4-FFF2-40B4-BE49-F238E27FC236}">
                <a16:creationId xmlns:a16="http://schemas.microsoft.com/office/drawing/2014/main" id="{DF76D0D5-DE6C-4CAE-8FDC-C95EAE64B0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98B6FD1-328C-4067-BCB9-B09E816EBCE0}"/>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24464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964E-B30E-4660-9A75-B67911E49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C18115E-4626-4038-AAB9-6341F35FB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1F5262-6CBC-4B27-BF93-2015C5390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75A6E-E795-4306-A4F2-5B450888C3C8}"/>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12589044-95BD-467A-89A6-CF57B5BC1E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011DE0-6BCF-4583-BBB5-3A4E461748CD}"/>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1199740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B164-67B3-4AC0-8B1A-364D83246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8DB3BDA-4F97-4034-AB53-7F1ABD884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500C3F-0A62-4629-9FC8-8912D8314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C4CC1-51DE-4AA3-99D2-18D23A8E1D50}"/>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6" name="Footer Placeholder 5">
            <a:extLst>
              <a:ext uri="{FF2B5EF4-FFF2-40B4-BE49-F238E27FC236}">
                <a16:creationId xmlns:a16="http://schemas.microsoft.com/office/drawing/2014/main" id="{A10D9FFC-A9B3-4197-80EB-7EB6CDAB47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95C636-6396-473E-869A-A4A996E78291}"/>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4063349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F9B5-2840-4567-B7AB-9D56C8318E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DD404F-ACF6-441F-98CB-29220167D1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5496D-D68D-47A6-AE95-62C393B3128F}"/>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BCC9A5D7-632C-4DB1-8943-D2DDD62BD0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C7CDDD-B694-4739-BA26-C382023F3F6D}"/>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4210558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F4D424-CDCC-49C7-B548-4AE7279336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452E1B-4DC3-4266-817F-51616B4530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0220BE-8852-4A10-955B-05097FAB7E28}"/>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4D119FA1-9F22-4472-B9E6-44AD3DA386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7B4C-7BDE-48EC-B757-4972A8D458A4}"/>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72123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873E-7DD0-40BB-9CBC-ACB41227A0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202472-95DF-41C2-8D96-833DF74623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88A82C1-608C-4033-B4DA-8CD4781F5D93}"/>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F6FE28F5-9691-4B11-9402-2FBC80F60F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6BAEB1-422B-4F4B-8A07-762774085F4B}"/>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331267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8F45-1536-4562-BDCC-18A5A2CADD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C4FC3A-1DA7-41B2-B715-7D296573B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6B65D3-EA92-442B-A34D-59E5F610F05A}"/>
              </a:ext>
            </a:extLst>
          </p:cNvPr>
          <p:cNvSpPr>
            <a:spLocks noGrp="1"/>
          </p:cNvSpPr>
          <p:nvPr>
            <p:ph type="dt" sz="half" idx="10"/>
          </p:nvPr>
        </p:nvSpPr>
        <p:spPr/>
        <p:txBody>
          <a:body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2A89EE3D-EFD3-4A84-A2DD-4AF1686CB8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C67060-9D4B-4845-8147-967E6B85DA09}"/>
              </a:ext>
            </a:extLst>
          </p:cNvPr>
          <p:cNvSpPr>
            <a:spLocks noGrp="1"/>
          </p:cNvSpPr>
          <p:nvPr>
            <p:ph type="sldNum" sz="quarter" idx="12"/>
          </p:nvPr>
        </p:nvSpPr>
        <p:spPr/>
        <p:txBody>
          <a:bodyPr/>
          <a:lstStyle/>
          <a:p>
            <a:fld id="{5F236493-E168-4F90-96B5-B1C1EF9CE98D}" type="slidenum">
              <a:rPr lang="en-GB" smtClean="0"/>
              <a:t>‹#›</a:t>
            </a:fld>
            <a:endParaRPr lang="en-GB"/>
          </a:p>
        </p:txBody>
      </p:sp>
    </p:spTree>
    <p:extLst>
      <p:ext uri="{BB962C8B-B14F-4D97-AF65-F5344CB8AC3E}">
        <p14:creationId xmlns:p14="http://schemas.microsoft.com/office/powerpoint/2010/main" val="2373657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22D44-36B3-44D6-87EA-593777991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C35575-5230-4BFE-A062-AA797945A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998266-7EFE-4914-A3E6-C0AD4C485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9B392-8099-48CC-93FF-D91CDC0F6178}" type="datetimeFigureOut">
              <a:rPr lang="en-GB" smtClean="0"/>
              <a:t>28/08/2024</a:t>
            </a:fld>
            <a:endParaRPr lang="en-GB"/>
          </a:p>
        </p:txBody>
      </p:sp>
      <p:sp>
        <p:nvSpPr>
          <p:cNvPr id="5" name="Footer Placeholder 4">
            <a:extLst>
              <a:ext uri="{FF2B5EF4-FFF2-40B4-BE49-F238E27FC236}">
                <a16:creationId xmlns:a16="http://schemas.microsoft.com/office/drawing/2014/main" id="{7FED834D-3F62-49F8-B670-97BC82AF8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3A74C62-F797-420D-A14F-333DC94D1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36493-E168-4F90-96B5-B1C1EF9CE98D}" type="slidenum">
              <a:rPr lang="en-GB" smtClean="0"/>
              <a:t>‹#›</a:t>
            </a:fld>
            <a:endParaRPr lang="en-GB"/>
          </a:p>
        </p:txBody>
      </p:sp>
    </p:spTree>
    <p:extLst>
      <p:ext uri="{BB962C8B-B14F-4D97-AF65-F5344CB8AC3E}">
        <p14:creationId xmlns:p14="http://schemas.microsoft.com/office/powerpoint/2010/main" val="337791702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6968690" y="4870002"/>
            <a:ext cx="4803007" cy="923330"/>
          </a:xfrm>
          <a:prstGeom prst="rect">
            <a:avLst/>
          </a:prstGeom>
          <a:noFill/>
        </p:spPr>
        <p:txBody>
          <a:bodyPr wrap="square">
            <a:spAutoFit/>
          </a:bodyPr>
          <a:lstStyle/>
          <a:p>
            <a:pPr algn="ctr"/>
            <a:r>
              <a:rPr lang="en-US" dirty="0">
                <a:solidFill>
                  <a:schemeClr val="accent3">
                    <a:lumMod val="75000"/>
                  </a:schemeClr>
                </a:solidFill>
                <a:latin typeface="Comic Sans MS" panose="030F0702030302020204" pitchFamily="66" charset="0"/>
              </a:rPr>
              <a:t>Agile Methodology  – Best Practices</a:t>
            </a:r>
          </a:p>
          <a:p>
            <a:pPr algn="ctr"/>
            <a:r>
              <a:rPr lang="en-US" dirty="0">
                <a:solidFill>
                  <a:schemeClr val="accent3">
                    <a:lumMod val="75000"/>
                  </a:schemeClr>
                </a:solidFill>
                <a:latin typeface="Comic Sans MS" panose="030F0702030302020204" pitchFamily="66" charset="0"/>
              </a:rPr>
              <a:t> by</a:t>
            </a:r>
          </a:p>
          <a:p>
            <a:pPr algn="ctr"/>
            <a:r>
              <a:rPr lang="en-US" dirty="0">
                <a:solidFill>
                  <a:schemeClr val="accent3">
                    <a:lumMod val="75000"/>
                  </a:schemeClr>
                </a:solidFill>
                <a:latin typeface="Comic Sans MS" panose="030F0702030302020204" pitchFamily="66" charset="0"/>
              </a:rPr>
              <a:t>Girish Godbole </a:t>
            </a:r>
            <a:endParaRPr lang="en-GB" dirty="0">
              <a:solidFill>
                <a:schemeClr val="accent3">
                  <a:lumMod val="75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chemeClr val="accent3">
                    <a:lumMod val="75000"/>
                  </a:schemeClr>
                </a:solidFill>
                <a:latin typeface="Comic Sans MS" panose="030F0702030302020204" pitchFamily="66" charset="0"/>
              </a:rPr>
              <a:t>Welcome</a:t>
            </a:r>
            <a:endParaRPr lang="en-GB" sz="6000" dirty="0">
              <a:solidFill>
                <a:schemeClr val="accent3">
                  <a:lumMod val="75000"/>
                </a:schemeClr>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41145" y="789272"/>
            <a:ext cx="10809171" cy="5197641"/>
          </a:xfrm>
        </p:spPr>
        <p:txBody>
          <a:bodyPr/>
          <a:lstStyle/>
          <a:p>
            <a:pPr algn="l"/>
            <a:r>
              <a:rPr lang="en-US" sz="1800" b="1" i="0" dirty="0">
                <a:solidFill>
                  <a:schemeClr val="tx1"/>
                </a:solidFill>
                <a:effectLst/>
                <a:latin typeface="Nunito" pitchFamily="2" charset="0"/>
              </a:rPr>
              <a:t>Kanban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Kanban focuses on helping teams work together more effectively to </a:t>
            </a:r>
            <a:r>
              <a:rPr lang="en-US" sz="1800" dirty="0">
                <a:solidFill>
                  <a:schemeClr val="tx1"/>
                </a:solidFill>
                <a:latin typeface="Nunito" pitchFamily="2" charset="0"/>
              </a:rPr>
              <a:t>enable continuous delivery</a:t>
            </a:r>
            <a:r>
              <a:rPr lang="en-US" sz="1800" b="0" i="0" dirty="0">
                <a:solidFill>
                  <a:schemeClr val="tx1"/>
                </a:solidFill>
                <a:effectLst/>
                <a:latin typeface="Nunito" pitchFamily="2" charset="0"/>
              </a:rPr>
              <a:t> of quality products. Kanban is unique, however, for offering a highly visual method for actively managing the creation of products.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Kanban Agile methodology relies on six fundamental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Visualize the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Limit work in progress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Manage 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Make process policies explicit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Implement feedback loops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Improve collaboratively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a:t>
            </a:r>
            <a:br>
              <a:rPr lang="en-US" sz="1800" b="0" i="0" dirty="0">
                <a:solidFill>
                  <a:schemeClr val="tx1"/>
                </a:solidFill>
                <a:effectLst/>
                <a:latin typeface="Nunito" pitchFamily="2" charset="0"/>
              </a:rPr>
            </a:br>
            <a:r>
              <a:rPr lang="en-US" sz="1800" dirty="0">
                <a:solidFill>
                  <a:schemeClr val="tx1"/>
                </a:solidFill>
                <a:latin typeface="Nunito" pitchFamily="2" charset="0"/>
              </a:rPr>
              <a:t>To Do, In Progress, In Review, and Done (or Completed). </a:t>
            </a:r>
            <a:br>
              <a:rPr lang="en-US" sz="1800" dirty="0">
                <a:solidFill>
                  <a:schemeClr val="tx1"/>
                </a:solidFill>
                <a:latin typeface="Nunito" pitchFamily="2" charset="0"/>
              </a:rPr>
            </a:br>
            <a:r>
              <a:rPr lang="en-US" sz="1800" dirty="0">
                <a:solidFill>
                  <a:schemeClr val="tx1"/>
                </a:solidFill>
                <a:latin typeface="Nunito" pitchFamily="2" charset="0"/>
              </a:rPr>
              <a:t>The most important metrics are lead time and cycle time. Each of these metrics measures the average amount of time it takes for tasks to move through the board.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D6C88D2-C17D-C720-954F-4CFB2EA247B1}"/>
              </a:ext>
            </a:extLst>
          </p:cNvPr>
          <p:cNvSpPr txBox="1"/>
          <p:nvPr/>
        </p:nvSpPr>
        <p:spPr>
          <a:xfrm>
            <a:off x="625642" y="0"/>
            <a:ext cx="6217919"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15312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46577" y="1107289"/>
            <a:ext cx="8534136" cy="4663264"/>
          </a:xfrm>
        </p:spPr>
        <p:txBody>
          <a:bodyPr/>
          <a:lstStyle/>
          <a:p>
            <a:endParaRPr lang="en-US" sz="1800" dirty="0">
              <a:latin typeface="Nunito" pitchFamily="2" charset="0"/>
            </a:endParaRPr>
          </a:p>
        </p:txBody>
      </p:sp>
      <p:sp>
        <p:nvSpPr>
          <p:cNvPr id="6" name="TextBox 5">
            <a:extLst>
              <a:ext uri="{FF2B5EF4-FFF2-40B4-BE49-F238E27FC236}">
                <a16:creationId xmlns:a16="http://schemas.microsoft.com/office/drawing/2014/main" id="{1AABAE3B-2FEB-E56A-825C-BC9914DF627F}"/>
              </a:ext>
            </a:extLst>
          </p:cNvPr>
          <p:cNvSpPr txBox="1"/>
          <p:nvPr/>
        </p:nvSpPr>
        <p:spPr>
          <a:xfrm>
            <a:off x="705386" y="0"/>
            <a:ext cx="6161071"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Vs Kanban</a:t>
            </a:r>
            <a:endParaRPr lang="en-GB" sz="3600" b="1" dirty="0">
              <a:solidFill>
                <a:srgbClr val="610B38"/>
              </a:solidFill>
            </a:endParaRPr>
          </a:p>
        </p:txBody>
      </p:sp>
      <p:graphicFrame>
        <p:nvGraphicFramePr>
          <p:cNvPr id="5" name="Table 6">
            <a:extLst>
              <a:ext uri="{FF2B5EF4-FFF2-40B4-BE49-F238E27FC236}">
                <a16:creationId xmlns:a16="http://schemas.microsoft.com/office/drawing/2014/main" id="{77662C73-BED3-3B2F-496D-0EB229D00BA0}"/>
              </a:ext>
            </a:extLst>
          </p:cNvPr>
          <p:cNvGraphicFramePr>
            <a:graphicFrameLocks noGrp="1"/>
          </p:cNvGraphicFramePr>
          <p:nvPr/>
        </p:nvGraphicFramePr>
        <p:xfrm>
          <a:off x="822960" y="755740"/>
          <a:ext cx="10556241" cy="5427321"/>
        </p:xfrm>
        <a:graphic>
          <a:graphicData uri="http://schemas.openxmlformats.org/drawingml/2006/table">
            <a:tbl>
              <a:tblPr firstRow="1" bandRow="1">
                <a:tableStyleId>{F5AB1C69-6EDB-4FF4-983F-18BD219EF322}</a:tableStyleId>
              </a:tblPr>
              <a:tblGrid>
                <a:gridCol w="3518747">
                  <a:extLst>
                    <a:ext uri="{9D8B030D-6E8A-4147-A177-3AD203B41FA5}">
                      <a16:colId xmlns:a16="http://schemas.microsoft.com/office/drawing/2014/main" val="2576986803"/>
                    </a:ext>
                  </a:extLst>
                </a:gridCol>
                <a:gridCol w="3518747">
                  <a:extLst>
                    <a:ext uri="{9D8B030D-6E8A-4147-A177-3AD203B41FA5}">
                      <a16:colId xmlns:a16="http://schemas.microsoft.com/office/drawing/2014/main" val="1947348108"/>
                    </a:ext>
                  </a:extLst>
                </a:gridCol>
                <a:gridCol w="3518747">
                  <a:extLst>
                    <a:ext uri="{9D8B030D-6E8A-4147-A177-3AD203B41FA5}">
                      <a16:colId xmlns:a16="http://schemas.microsoft.com/office/drawing/2014/main" val="503261559"/>
                    </a:ext>
                  </a:extLst>
                </a:gridCol>
              </a:tblGrid>
              <a:tr h="340735">
                <a:tc>
                  <a:txBody>
                    <a:bodyPr/>
                    <a:lstStyle/>
                    <a:p>
                      <a:endParaRPr lang="en-US" dirty="0"/>
                    </a:p>
                  </a:txBody>
                  <a:tcPr/>
                </a:tc>
                <a:tc>
                  <a:txBody>
                    <a:bodyPr/>
                    <a:lstStyle/>
                    <a:p>
                      <a:pPr algn="ctr" fontAlgn="base"/>
                      <a:r>
                        <a:rPr lang="en-GB" sz="1800" b="0" dirty="0">
                          <a:solidFill>
                            <a:srgbClr val="253858"/>
                          </a:solidFill>
                          <a:effectLst/>
                          <a:latin typeface="Nunito" pitchFamily="2" charset="0"/>
                        </a:rPr>
                        <a:t>Scrum</a:t>
                      </a:r>
                    </a:p>
                  </a:txBody>
                  <a:tcPr marL="52300" marR="52300" marT="52300" marB="52300"/>
                </a:tc>
                <a:tc>
                  <a:txBody>
                    <a:bodyPr/>
                    <a:lstStyle/>
                    <a:p>
                      <a:pPr algn="ctr" fontAlgn="base"/>
                      <a:r>
                        <a:rPr lang="en-GB" sz="1800" b="0" dirty="0">
                          <a:solidFill>
                            <a:srgbClr val="253858"/>
                          </a:solidFill>
                          <a:effectLst/>
                          <a:latin typeface="Nunito" pitchFamily="2" charset="0"/>
                        </a:rPr>
                        <a:t>Kanban</a:t>
                      </a:r>
                    </a:p>
                  </a:txBody>
                  <a:tcPr marL="52300" marR="52300" marT="52300" marB="52300"/>
                </a:tc>
                <a:extLst>
                  <a:ext uri="{0D108BD9-81ED-4DB2-BD59-A6C34878D82A}">
                    <a16:rowId xmlns:a16="http://schemas.microsoft.com/office/drawing/2014/main" val="925853763"/>
                  </a:ext>
                </a:extLst>
              </a:tr>
              <a:tr h="681470">
                <a:tc>
                  <a:txBody>
                    <a:bodyPr/>
                    <a:lstStyle/>
                    <a:p>
                      <a:pPr algn="l" fontAlgn="base"/>
                      <a:r>
                        <a:rPr lang="en-GB" sz="2000" b="0" dirty="0">
                          <a:effectLst/>
                          <a:latin typeface="+mn-lt"/>
                        </a:rPr>
                        <a:t>Cadence</a:t>
                      </a:r>
                    </a:p>
                  </a:txBody>
                  <a:tcPr marL="104599" marR="104599" marT="104599" marB="104599" anchor="ctr"/>
                </a:tc>
                <a:tc>
                  <a:txBody>
                    <a:bodyPr/>
                    <a:lstStyle/>
                    <a:p>
                      <a:pPr algn="l" fontAlgn="base"/>
                      <a:r>
                        <a:rPr lang="en-US" sz="2000" b="0" dirty="0">
                          <a:effectLst/>
                          <a:latin typeface="+mn-lt"/>
                        </a:rPr>
                        <a:t>Regular fixed length sprints (i.e., 2 weeks)</a:t>
                      </a:r>
                    </a:p>
                  </a:txBody>
                  <a:tcPr marL="104599" marR="104599" marT="104599" marB="104599" anchor="ctr"/>
                </a:tc>
                <a:tc>
                  <a:txBody>
                    <a:bodyPr/>
                    <a:lstStyle/>
                    <a:p>
                      <a:pPr algn="l" fontAlgn="base"/>
                      <a:r>
                        <a:rPr lang="en-GB" sz="2000" b="0" dirty="0">
                          <a:effectLst/>
                          <a:latin typeface="+mn-lt"/>
                        </a:rPr>
                        <a:t>Continuous flow</a:t>
                      </a:r>
                    </a:p>
                  </a:txBody>
                  <a:tcPr marL="104599" marR="104599" marT="104599" marB="104599" anchor="ctr"/>
                </a:tc>
                <a:extLst>
                  <a:ext uri="{0D108BD9-81ED-4DB2-BD59-A6C34878D82A}">
                    <a16:rowId xmlns:a16="http://schemas.microsoft.com/office/drawing/2014/main" val="671648360"/>
                  </a:ext>
                </a:extLst>
              </a:tr>
              <a:tr h="681470">
                <a:tc>
                  <a:txBody>
                    <a:bodyPr/>
                    <a:lstStyle/>
                    <a:p>
                      <a:pPr algn="l" fontAlgn="base"/>
                      <a:r>
                        <a:rPr lang="en-GB" sz="2000" b="0" dirty="0">
                          <a:effectLst/>
                          <a:latin typeface="+mn-lt"/>
                        </a:rPr>
                        <a:t>Release methodology</a:t>
                      </a:r>
                    </a:p>
                  </a:txBody>
                  <a:tcPr marL="104599" marR="104599" marT="104599" marB="104599" anchor="ctr"/>
                </a:tc>
                <a:tc>
                  <a:txBody>
                    <a:bodyPr/>
                    <a:lstStyle/>
                    <a:p>
                      <a:pPr algn="l" fontAlgn="base"/>
                      <a:r>
                        <a:rPr lang="en-US" sz="2000" b="0" dirty="0">
                          <a:effectLst/>
                          <a:latin typeface="+mn-lt"/>
                        </a:rPr>
                        <a:t>At the end of each sprint</a:t>
                      </a:r>
                    </a:p>
                  </a:txBody>
                  <a:tcPr marL="104599" marR="104599" marT="104599" marB="104599" anchor="ctr"/>
                </a:tc>
                <a:tc>
                  <a:txBody>
                    <a:bodyPr/>
                    <a:lstStyle/>
                    <a:p>
                      <a:pPr algn="l" fontAlgn="base"/>
                      <a:r>
                        <a:rPr lang="en-GB" sz="2000" b="0" dirty="0">
                          <a:effectLst/>
                          <a:latin typeface="+mn-lt"/>
                        </a:rPr>
                        <a:t>Continuous delivery</a:t>
                      </a:r>
                    </a:p>
                  </a:txBody>
                  <a:tcPr marL="104599" marR="104599" marT="104599" marB="104599" anchor="ctr"/>
                </a:tc>
                <a:extLst>
                  <a:ext uri="{0D108BD9-81ED-4DB2-BD59-A6C34878D82A}">
                    <a16:rowId xmlns:a16="http://schemas.microsoft.com/office/drawing/2014/main" val="1096133993"/>
                  </a:ext>
                </a:extLst>
              </a:tr>
              <a:tr h="928146">
                <a:tc>
                  <a:txBody>
                    <a:bodyPr/>
                    <a:lstStyle/>
                    <a:p>
                      <a:pPr algn="l" fontAlgn="base"/>
                      <a:r>
                        <a:rPr lang="en-GB" sz="2000" b="0" dirty="0">
                          <a:effectLst/>
                          <a:latin typeface="+mj-lt"/>
                        </a:rPr>
                        <a:t>Roles</a:t>
                      </a:r>
                    </a:p>
                  </a:txBody>
                  <a:tcPr marL="104599" marR="104599" marT="104599" marB="104599" anchor="ctr"/>
                </a:tc>
                <a:tc>
                  <a:txBody>
                    <a:bodyPr/>
                    <a:lstStyle/>
                    <a:p>
                      <a:pPr algn="l" fontAlgn="base"/>
                      <a:r>
                        <a:rPr lang="en-US" sz="2000" b="0" dirty="0">
                          <a:effectLst/>
                          <a:latin typeface="+mj-lt"/>
                        </a:rPr>
                        <a:t>Product owner, scrum master, development team</a:t>
                      </a:r>
                    </a:p>
                  </a:txBody>
                  <a:tcPr marL="104599" marR="104599" marT="104599" marB="104599" anchor="ctr"/>
                </a:tc>
                <a:tc>
                  <a:txBody>
                    <a:bodyPr/>
                    <a:lstStyle/>
                    <a:p>
                      <a:pPr algn="l" fontAlgn="base"/>
                      <a:r>
                        <a:rPr lang="en-GB" sz="2000" b="0" dirty="0">
                          <a:effectLst/>
                          <a:latin typeface="+mj-lt"/>
                        </a:rPr>
                        <a:t>No required roles</a:t>
                      </a:r>
                    </a:p>
                  </a:txBody>
                  <a:tcPr marL="104599" marR="104599" marT="104599" marB="104599" anchor="ctr"/>
                </a:tc>
                <a:extLst>
                  <a:ext uri="{0D108BD9-81ED-4DB2-BD59-A6C34878D82A}">
                    <a16:rowId xmlns:a16="http://schemas.microsoft.com/office/drawing/2014/main" val="1287970738"/>
                  </a:ext>
                </a:extLst>
              </a:tr>
              <a:tr h="681470">
                <a:tc>
                  <a:txBody>
                    <a:bodyPr/>
                    <a:lstStyle/>
                    <a:p>
                      <a:pPr algn="l" fontAlgn="base"/>
                      <a:r>
                        <a:rPr lang="en-GB" sz="2000" b="0" dirty="0">
                          <a:effectLst/>
                          <a:latin typeface="+mj-lt"/>
                        </a:rPr>
                        <a:t>Key metrics</a:t>
                      </a:r>
                    </a:p>
                  </a:txBody>
                  <a:tcPr marL="104599" marR="104599" marT="104599" marB="104599" anchor="ctr"/>
                </a:tc>
                <a:tc>
                  <a:txBody>
                    <a:bodyPr/>
                    <a:lstStyle/>
                    <a:p>
                      <a:pPr algn="l" fontAlgn="base"/>
                      <a:r>
                        <a:rPr lang="en-GB" sz="2000" b="0" dirty="0">
                          <a:effectLst/>
                          <a:latin typeface="+mj-lt"/>
                        </a:rPr>
                        <a:t>Velocity</a:t>
                      </a:r>
                    </a:p>
                  </a:txBody>
                  <a:tcPr marL="104599" marR="104599" marT="104599" marB="104599" anchor="ctr"/>
                </a:tc>
                <a:tc>
                  <a:txBody>
                    <a:bodyPr/>
                    <a:lstStyle/>
                    <a:p>
                      <a:pPr algn="l" fontAlgn="base"/>
                      <a:r>
                        <a:rPr lang="en-US" sz="2000" b="0" dirty="0">
                          <a:effectLst/>
                          <a:latin typeface="+mj-lt"/>
                        </a:rPr>
                        <a:t>Lead time, cycle time, WIP</a:t>
                      </a:r>
                    </a:p>
                  </a:txBody>
                  <a:tcPr marL="104599" marR="104599" marT="104599" marB="104599" anchor="ctr"/>
                </a:tc>
                <a:extLst>
                  <a:ext uri="{0D108BD9-81ED-4DB2-BD59-A6C34878D82A}">
                    <a16:rowId xmlns:a16="http://schemas.microsoft.com/office/drawing/2014/main" val="982302177"/>
                  </a:ext>
                </a:extLst>
              </a:tr>
              <a:tr h="928146">
                <a:tc>
                  <a:txBody>
                    <a:bodyPr/>
                    <a:lstStyle/>
                    <a:p>
                      <a:pPr algn="l" fontAlgn="base"/>
                      <a:r>
                        <a:rPr lang="en-GB" sz="2000" b="0" dirty="0">
                          <a:effectLst/>
                          <a:latin typeface="+mj-lt"/>
                        </a:rPr>
                        <a:t>Change philosophy</a:t>
                      </a:r>
                    </a:p>
                  </a:txBody>
                  <a:tcPr marL="104599" marR="104599" marT="104599" marB="104599" anchor="ctr"/>
                </a:tc>
                <a:tc>
                  <a:txBody>
                    <a:bodyPr/>
                    <a:lstStyle/>
                    <a:p>
                      <a:pPr algn="l" fontAlgn="base"/>
                      <a:r>
                        <a:rPr lang="en-US" sz="2000" b="0" dirty="0">
                          <a:effectLst/>
                          <a:latin typeface="+mj-lt"/>
                        </a:rPr>
                        <a:t>Teams should not make changes during the sprint.</a:t>
                      </a:r>
                    </a:p>
                  </a:txBody>
                  <a:tcPr marL="104599" marR="104599" marT="104599" marB="104599" anchor="ctr"/>
                </a:tc>
                <a:tc>
                  <a:txBody>
                    <a:bodyPr/>
                    <a:lstStyle/>
                    <a:p>
                      <a:pPr algn="l" fontAlgn="base"/>
                      <a:r>
                        <a:rPr lang="en-US" sz="2000" b="0" dirty="0">
                          <a:effectLst/>
                          <a:latin typeface="+mj-lt"/>
                        </a:rPr>
                        <a:t>Change can happen at any time</a:t>
                      </a:r>
                    </a:p>
                  </a:txBody>
                  <a:tcPr marL="104599" marR="104599" marT="104599" marB="104599" anchor="ctr"/>
                </a:tc>
                <a:extLst>
                  <a:ext uri="{0D108BD9-81ED-4DB2-BD59-A6C34878D82A}">
                    <a16:rowId xmlns:a16="http://schemas.microsoft.com/office/drawing/2014/main" val="2689850110"/>
                  </a:ext>
                </a:extLst>
              </a:tr>
              <a:tr h="1010371">
                <a:tc>
                  <a:txBody>
                    <a:bodyPr/>
                    <a:lstStyle/>
                    <a:p>
                      <a:pPr algn="l" fontAlgn="base"/>
                      <a:r>
                        <a:rPr lang="en-GB" sz="2000" b="0" dirty="0">
                          <a:effectLst/>
                          <a:latin typeface="+mn-lt"/>
                        </a:rPr>
                        <a:t>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A structured agile 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Continuous improvement, flexible processes</a:t>
                      </a:r>
                    </a:p>
                  </a:txBody>
                  <a:tcPr marL="104599" marR="104599" marT="104599" marB="104599" anchor="ctr"/>
                </a:tc>
                <a:extLst>
                  <a:ext uri="{0D108BD9-81ED-4DB2-BD59-A6C34878D82A}">
                    <a16:rowId xmlns:a16="http://schemas.microsoft.com/office/drawing/2014/main" val="1972578334"/>
                  </a:ext>
                </a:extLst>
              </a:tr>
            </a:tbl>
          </a:graphicData>
        </a:graphic>
      </p:graphicFrame>
    </p:spTree>
    <p:extLst>
      <p:ext uri="{BB962C8B-B14F-4D97-AF65-F5344CB8AC3E}">
        <p14:creationId xmlns:p14="http://schemas.microsoft.com/office/powerpoint/2010/main" val="45948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0290" y="779647"/>
            <a:ext cx="10751420" cy="4629751"/>
          </a:xfrm>
        </p:spPr>
        <p:txBody>
          <a:bodyPr/>
          <a:lstStyle/>
          <a:p>
            <a:pPr algn="l"/>
            <a:r>
              <a:rPr lang="en-US" sz="1800" b="1" i="0" dirty="0">
                <a:solidFill>
                  <a:schemeClr val="tx1"/>
                </a:solidFill>
                <a:effectLst/>
                <a:latin typeface="Nunito" pitchFamily="2" charset="0"/>
              </a:rPr>
              <a:t>Dynamic Systems Development Method (DSDM)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Dynamic Systems Development Method (DSDM) rounds out our list of well-known Agile methodologies. DSDM originated in the 1990s to provide a common industry framework for rapid software delivery. Today, it has matured into a comprehensive </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Agile methodology revolves around:</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Business needs and value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Active user involvement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Empowered teams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Frequent delivery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Integrated testing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Stakeholder collaboration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5C7CEBD3-375F-4D20-0FED-C5120A5A740B}"/>
              </a:ext>
            </a:extLst>
          </p:cNvPr>
          <p:cNvSpPr txBox="1"/>
          <p:nvPr/>
        </p:nvSpPr>
        <p:spPr>
          <a:xfrm>
            <a:off x="720290" y="0"/>
            <a:ext cx="6131292"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108605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3522847"/>
          </a:xfrm>
        </p:spPr>
        <p:txBody>
          <a:bodyPr/>
          <a:lstStyle/>
          <a:p>
            <a:pPr algn="l"/>
            <a:r>
              <a:rPr lang="en-US" sz="1800" b="1" i="0" dirty="0">
                <a:solidFill>
                  <a:schemeClr val="tx1"/>
                </a:solidFill>
                <a:effectLst/>
                <a:latin typeface="Nunito" pitchFamily="2" charset="0"/>
              </a:rPr>
              <a:t>Crystal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Crystal Agile methodology focuses more on the interactions of the people involved in a project versus the tools and techniques of development. A lightweight model, Crystal emphasizes interaction, people, community, skills, communications, and talents.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Crystal categorizes projects based on three criteria:</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Team size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System criticality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Project priorities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a:t>
            </a:r>
            <a:br>
              <a:rPr lang="en-US" sz="1800" b="0" i="0"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22829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1973179"/>
          </a:xfrm>
        </p:spPr>
        <p:txBody>
          <a:bodyPr/>
          <a:lstStyle/>
          <a:p>
            <a:pPr algn="l"/>
            <a:r>
              <a:rPr lang="en-US" sz="1800" b="1" i="0" dirty="0">
                <a:solidFill>
                  <a:schemeClr val="tx1"/>
                </a:solidFill>
                <a:effectLst/>
                <a:latin typeface="Nunito" pitchFamily="2" charset="0"/>
              </a:rPr>
              <a:t>Scrum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err="1">
                <a:solidFill>
                  <a:schemeClr val="tx1"/>
                </a:solidFill>
                <a:effectLst/>
                <a:latin typeface="Nunito" pitchFamily="2" charset="0"/>
              </a:rPr>
              <a:t>SCRUM</a:t>
            </a:r>
            <a:r>
              <a:rPr lang="en-US" sz="1800" b="0" i="0" dirty="0">
                <a:solidFill>
                  <a:schemeClr val="tx1"/>
                </a:solidFill>
                <a:effectLst/>
                <a:latin typeface="Nunito" pitchFamily="2" charset="0"/>
              </a:rPr>
              <a:t>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a:t>
            </a: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129364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Framework  </a:t>
            </a:r>
            <a:endParaRPr lang="en-GB" sz="3600" b="1" dirty="0">
              <a:solidFill>
                <a:srgbClr val="610B38"/>
              </a:solidFill>
            </a:endParaRPr>
          </a:p>
        </p:txBody>
      </p:sp>
      <p:pic>
        <p:nvPicPr>
          <p:cNvPr id="2" name="Picture 4" descr="Agile uses incremental, iterative work sequences called sprints.">
            <a:extLst>
              <a:ext uri="{FF2B5EF4-FFF2-40B4-BE49-F238E27FC236}">
                <a16:creationId xmlns:a16="http://schemas.microsoft.com/office/drawing/2014/main" id="{3727BB83-EF71-0A72-DF8C-1B3EEAC92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18" y="786864"/>
            <a:ext cx="10847092" cy="52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87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E35060E3-B39E-4166-8704-E02438890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 t="12435" r="1269"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AC7F6E-9E78-4615-8F06-A625BDB06289}"/>
              </a:ext>
            </a:extLst>
          </p:cNvPr>
          <p:cNvSpPr>
            <a:spLocks noGrp="1"/>
          </p:cNvSpPr>
          <p:nvPr>
            <p:ph type="ctrTitle"/>
          </p:nvPr>
        </p:nvSpPr>
        <p:spPr>
          <a:xfrm>
            <a:off x="107322" y="2753751"/>
            <a:ext cx="5210266" cy="3204134"/>
          </a:xfrm>
        </p:spPr>
        <p:txBody>
          <a:bodyPr anchor="b">
            <a:noAutofit/>
          </a:bodyPr>
          <a:lstStyle/>
          <a:p>
            <a:pPr algn="l"/>
            <a:r>
              <a:rPr lang="en-US" sz="4000" i="0" dirty="0">
                <a:effectLst/>
                <a:latin typeface="+mn-lt"/>
              </a:rPr>
              <a:t>Agile Concepts  –</a:t>
            </a:r>
            <a:br>
              <a:rPr lang="en-US" sz="4000" i="0" dirty="0">
                <a:effectLst/>
                <a:latin typeface="+mn-lt"/>
              </a:rPr>
            </a:br>
            <a:r>
              <a:rPr lang="en-US" sz="4000" i="0" dirty="0">
                <a:effectLst/>
                <a:latin typeface="+mn-lt"/>
              </a:rPr>
              <a:t>I know Agile concepts.</a:t>
            </a:r>
            <a:br>
              <a:rPr lang="en-US" sz="4000" i="0" dirty="0">
                <a:effectLst/>
                <a:latin typeface="+mn-lt"/>
              </a:rPr>
            </a:br>
            <a:br>
              <a:rPr lang="en-US" sz="4000" i="0" dirty="0">
                <a:effectLst/>
                <a:latin typeface="+mn-lt"/>
              </a:rPr>
            </a:br>
            <a:r>
              <a:rPr lang="en-US" sz="4000" i="0" dirty="0">
                <a:effectLst/>
                <a:latin typeface="+mn-lt"/>
              </a:rPr>
              <a:t>All set </a:t>
            </a:r>
            <a:r>
              <a:rPr lang="en-US" sz="4000" dirty="0">
                <a:latin typeface="+mn-lt"/>
              </a:rPr>
              <a:t>for Applied Agile.</a:t>
            </a:r>
            <a:br>
              <a:rPr lang="en-US" sz="4000" i="0" dirty="0">
                <a:effectLst/>
                <a:latin typeface="+mn-lt"/>
              </a:rPr>
            </a:br>
            <a:endParaRPr lang="en-GB" sz="4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9069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8846AC3D-BD68-425C-9F58-A9D091EF5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12435" r="-1" b="15643"/>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3A4F25-27D1-4EDD-BEC0-C306FBF03B68}"/>
              </a:ext>
            </a:extLst>
          </p:cNvPr>
          <p:cNvSpPr>
            <a:spLocks noGrp="1"/>
          </p:cNvSpPr>
          <p:nvPr>
            <p:ph idx="1"/>
          </p:nvPr>
        </p:nvSpPr>
        <p:spPr>
          <a:xfrm>
            <a:off x="6676571" y="1055261"/>
            <a:ext cx="5515409" cy="3207258"/>
          </a:xfrm>
        </p:spPr>
        <p:txBody>
          <a:bodyPr anchor="t">
            <a:normAutofit/>
          </a:bodyPr>
          <a:lstStyle/>
          <a:p>
            <a:r>
              <a:rPr lang="en-US" sz="3200" dirty="0"/>
              <a:t>How do I apply my agile skills ?</a:t>
            </a:r>
          </a:p>
          <a:p>
            <a:r>
              <a:rPr lang="en-US" sz="3200" dirty="0"/>
              <a:t>How do I Manage ?</a:t>
            </a:r>
          </a:p>
          <a:p>
            <a:endParaRPr lang="en-US" sz="3200" dirty="0"/>
          </a:p>
          <a:p>
            <a:pPr marL="0" indent="0">
              <a:buNone/>
            </a:pPr>
            <a:r>
              <a:rPr lang="en-US" sz="3200" dirty="0"/>
              <a:t> Which Tool will help me ?</a:t>
            </a:r>
            <a:endParaRPr lang="en-GB" sz="3200" dirty="0"/>
          </a:p>
        </p:txBody>
      </p:sp>
    </p:spTree>
    <p:extLst>
      <p:ext uri="{BB962C8B-B14F-4D97-AF65-F5344CB8AC3E}">
        <p14:creationId xmlns:p14="http://schemas.microsoft.com/office/powerpoint/2010/main" val="67689391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A yellow rubber duck&#10;&#10;Description automatically generated with low confidence">
            <a:extLst>
              <a:ext uri="{FF2B5EF4-FFF2-40B4-BE49-F238E27FC236}">
                <a16:creationId xmlns:a16="http://schemas.microsoft.com/office/drawing/2014/main" id="{81A3E81F-BC31-4060-AE3B-CB5DB4E55C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4" t="9091" r="32162" b="-1"/>
          <a:stretch/>
        </p:blipFill>
        <p:spPr bwMode="auto">
          <a:xfrm>
            <a:off x="3523485" y="-112532"/>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B0CD93-C96E-4E44-B1A6-00584098F9BB}"/>
              </a:ext>
            </a:extLst>
          </p:cNvPr>
          <p:cNvSpPr>
            <a:spLocks noGrp="1"/>
          </p:cNvSpPr>
          <p:nvPr>
            <p:ph type="ctrTitle"/>
          </p:nvPr>
        </p:nvSpPr>
        <p:spPr>
          <a:xfrm>
            <a:off x="173809" y="1279832"/>
            <a:ext cx="5031237" cy="3204134"/>
          </a:xfrm>
        </p:spPr>
        <p:txBody>
          <a:bodyPr anchor="b">
            <a:noAutofit/>
          </a:bodyPr>
          <a:lstStyle/>
          <a:p>
            <a:pPr algn="l"/>
            <a:r>
              <a:rPr lang="en-US" sz="3600" dirty="0">
                <a:latin typeface="+mn-lt"/>
              </a:rPr>
              <a:t>Not to Worry.</a:t>
            </a:r>
            <a:br>
              <a:rPr lang="en-US" sz="3600" dirty="0">
                <a:latin typeface="+mn-lt"/>
              </a:rPr>
            </a:br>
            <a:br>
              <a:rPr lang="en-US" sz="3600" dirty="0">
                <a:latin typeface="+mn-lt"/>
              </a:rPr>
            </a:br>
            <a:r>
              <a:rPr lang="en-US" sz="3600" dirty="0">
                <a:latin typeface="+mn-lt"/>
              </a:rPr>
              <a:t>We have Many Tools available in Market.</a:t>
            </a:r>
            <a:br>
              <a:rPr lang="en-US" sz="3600" dirty="0">
                <a:latin typeface="+mn-lt"/>
              </a:rPr>
            </a:br>
            <a:r>
              <a:rPr lang="en-US" sz="3600" dirty="0">
                <a:latin typeface="+mn-lt"/>
              </a:rPr>
              <a:t> </a:t>
            </a:r>
            <a:r>
              <a:rPr lang="en-GB" sz="3600" dirty="0">
                <a:latin typeface="+mn-lt"/>
              </a:rPr>
              <a:t>Trello, Wrike, Teamwork, ClickUp, Asana, Wrike etc.</a:t>
            </a:r>
          </a:p>
        </p:txBody>
      </p:sp>
      <p:sp>
        <p:nvSpPr>
          <p:cNvPr id="3" name="Subtitle 2">
            <a:extLst>
              <a:ext uri="{FF2B5EF4-FFF2-40B4-BE49-F238E27FC236}">
                <a16:creationId xmlns:a16="http://schemas.microsoft.com/office/drawing/2014/main" id="{8467CD64-3C5F-44DD-9DFB-987B594F5A62}"/>
              </a:ext>
            </a:extLst>
          </p:cNvPr>
          <p:cNvSpPr>
            <a:spLocks noGrp="1"/>
          </p:cNvSpPr>
          <p:nvPr>
            <p:ph type="subTitle" idx="1"/>
          </p:nvPr>
        </p:nvSpPr>
        <p:spPr>
          <a:xfrm>
            <a:off x="325894" y="4844786"/>
            <a:ext cx="4727066" cy="1208141"/>
          </a:xfrm>
        </p:spPr>
        <p:txBody>
          <a:bodyPr>
            <a:noAutofit/>
          </a:bodyPr>
          <a:lstStyle/>
          <a:p>
            <a:pPr algn="l"/>
            <a:r>
              <a:rPr lang="en-US" sz="3600" dirty="0"/>
              <a:t>Let’s go for most widely used tool called - </a:t>
            </a:r>
            <a:r>
              <a:rPr lang="en-US" sz="3600" dirty="0">
                <a:solidFill>
                  <a:schemeClr val="accent2">
                    <a:lumMod val="75000"/>
                  </a:schemeClr>
                </a:solidFill>
              </a:rPr>
              <a:t>JIRA</a:t>
            </a:r>
            <a:endParaRPr lang="en-GB" sz="3600" dirty="0">
              <a:solidFill>
                <a:schemeClr val="accent2">
                  <a:lumMod val="75000"/>
                </a:schemeClr>
              </a:solidFill>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100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6FC4-12B2-4597-8385-CE757D721A24}"/>
              </a:ext>
            </a:extLst>
          </p:cNvPr>
          <p:cNvSpPr>
            <a:spLocks noGrp="1"/>
          </p:cNvSpPr>
          <p:nvPr>
            <p:ph type="title"/>
          </p:nvPr>
        </p:nvSpPr>
        <p:spPr>
          <a:xfrm>
            <a:off x="762001" y="803325"/>
            <a:ext cx="5314536" cy="1325563"/>
          </a:xfrm>
        </p:spPr>
        <p:txBody>
          <a:bodyPr>
            <a:normAutofit/>
          </a:bodyPr>
          <a:lstStyle/>
          <a:p>
            <a:r>
              <a:rPr lang="en-US" b="1" i="0" dirty="0">
                <a:effectLst/>
                <a:latin typeface="+mn-lt"/>
              </a:rPr>
              <a:t>What is JIRA? </a:t>
            </a:r>
            <a:br>
              <a:rPr lang="en-US" b="1" dirty="0"/>
            </a:br>
            <a:endParaRPr lang="en-GB" dirty="0"/>
          </a:p>
        </p:txBody>
      </p:sp>
      <p:sp>
        <p:nvSpPr>
          <p:cNvPr id="22" name="Content Placeholder 2">
            <a:extLst>
              <a:ext uri="{FF2B5EF4-FFF2-40B4-BE49-F238E27FC236}">
                <a16:creationId xmlns:a16="http://schemas.microsoft.com/office/drawing/2014/main" id="{438302BE-98CB-419B-9D4D-AFAB37E6ECDD}"/>
              </a:ext>
            </a:extLst>
          </p:cNvPr>
          <p:cNvSpPr>
            <a:spLocks noGrp="1"/>
          </p:cNvSpPr>
          <p:nvPr>
            <p:ph idx="1"/>
          </p:nvPr>
        </p:nvSpPr>
        <p:spPr>
          <a:xfrm>
            <a:off x="1553277" y="1874694"/>
            <a:ext cx="4685711" cy="1348391"/>
          </a:xfrm>
        </p:spPr>
        <p:txBody>
          <a:bodyPr anchor="t">
            <a:noAutofit/>
          </a:bodyPr>
          <a:lstStyle/>
          <a:p>
            <a:pPr marL="0" indent="0">
              <a:buNone/>
            </a:pPr>
            <a:r>
              <a:rPr lang="en-US" sz="2000" dirty="0"/>
              <a:t>JIRA is powerful Work management Tool.</a:t>
            </a:r>
          </a:p>
          <a:p>
            <a:pPr marL="0" indent="0">
              <a:buNone/>
            </a:pPr>
            <a:r>
              <a:rPr lang="en-US" sz="2000" dirty="0"/>
              <a:t>Jira is great at helping your team plan and track all the work.</a:t>
            </a:r>
            <a:endParaRPr lang="en-GB" sz="2000" dirty="0"/>
          </a:p>
        </p:txBody>
      </p:sp>
      <p:sp>
        <p:nvSpPr>
          <p:cNvPr id="23"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Graphic 6" descr="Gears">
            <a:extLst>
              <a:ext uri="{FF2B5EF4-FFF2-40B4-BE49-F238E27FC236}">
                <a16:creationId xmlns:a16="http://schemas.microsoft.com/office/drawing/2014/main" id="{A973E935-B642-4F02-AE5A-DF200AB3AB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
        <p:nvSpPr>
          <p:cNvPr id="26" name="Rectangle 25" descr="Statistics">
            <a:extLst>
              <a:ext uri="{FF2B5EF4-FFF2-40B4-BE49-F238E27FC236}">
                <a16:creationId xmlns:a16="http://schemas.microsoft.com/office/drawing/2014/main" id="{9DA31419-2488-48A1-8F91-33BF1B526632}"/>
              </a:ext>
            </a:extLst>
          </p:cNvPr>
          <p:cNvSpPr/>
          <p:nvPr/>
        </p:nvSpPr>
        <p:spPr>
          <a:xfrm>
            <a:off x="333828" y="3989500"/>
            <a:ext cx="1043437" cy="10434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descr="Tools">
            <a:extLst>
              <a:ext uri="{FF2B5EF4-FFF2-40B4-BE49-F238E27FC236}">
                <a16:creationId xmlns:a16="http://schemas.microsoft.com/office/drawing/2014/main" id="{2C56E455-0531-48B4-8EFA-EA28FC93F6C7}"/>
              </a:ext>
            </a:extLst>
          </p:cNvPr>
          <p:cNvSpPr/>
          <p:nvPr/>
        </p:nvSpPr>
        <p:spPr>
          <a:xfrm>
            <a:off x="333828" y="1874694"/>
            <a:ext cx="1043437" cy="10434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D0C687F7-DB4E-4103-89C7-2A9525544603}"/>
              </a:ext>
            </a:extLst>
          </p:cNvPr>
          <p:cNvSpPr txBox="1"/>
          <p:nvPr/>
        </p:nvSpPr>
        <p:spPr>
          <a:xfrm>
            <a:off x="1531989" y="3989500"/>
            <a:ext cx="4878895"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It can help teams work faster, communicate more effectively due to its well-managed workflow, Mapping and issue tracking ability with minimal effort.</a:t>
            </a: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05420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847025" y="856648"/>
            <a:ext cx="9516043" cy="2300438"/>
          </a:xfrm>
        </p:spPr>
        <p:txBody>
          <a:bodyPr/>
          <a:lstStyle/>
          <a:p>
            <a:pPr algn="l"/>
            <a:r>
              <a:rPr lang="en-US" sz="1800" i="0" dirty="0">
                <a:solidFill>
                  <a:schemeClr val="tx1"/>
                </a:solidFill>
                <a:effectLst/>
                <a:latin typeface="Nunito" pitchFamily="2" charset="0"/>
              </a:rPr>
              <a:t>Agile software development emphasizes four core values. </a:t>
            </a:r>
            <a:br>
              <a:rPr lang="en-US" sz="1800" i="0" dirty="0">
                <a:solidFill>
                  <a:schemeClr val="tx1"/>
                </a:solidFill>
                <a:effectLst/>
                <a:latin typeface="Nunito" pitchFamily="2" charset="0"/>
              </a:rPr>
            </a:b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Individual and team interactions </a:t>
            </a:r>
            <a:r>
              <a:rPr lang="en-US" sz="1800" i="0" dirty="0">
                <a:solidFill>
                  <a:schemeClr val="tx1"/>
                </a:solidFill>
                <a:effectLst/>
                <a:latin typeface="Nunito" pitchFamily="2" charset="0"/>
              </a:rPr>
              <a:t>over processes and tools</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Working software over </a:t>
            </a:r>
            <a:r>
              <a:rPr lang="en-US" sz="1800" i="0" dirty="0">
                <a:solidFill>
                  <a:schemeClr val="tx1"/>
                </a:solidFill>
                <a:effectLst/>
                <a:latin typeface="Nunito" pitchFamily="2" charset="0"/>
              </a:rPr>
              <a:t>comprehensive documentation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Customer collaboration </a:t>
            </a:r>
            <a:r>
              <a:rPr lang="en-US" sz="1800" i="0" dirty="0">
                <a:solidFill>
                  <a:schemeClr val="tx1"/>
                </a:solidFill>
                <a:effectLst/>
                <a:latin typeface="Nunito" pitchFamily="2" charset="0"/>
              </a:rPr>
              <a:t>over contract negotiation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Responding to change </a:t>
            </a:r>
            <a:r>
              <a:rPr lang="en-US" sz="1800" i="0" dirty="0">
                <a:solidFill>
                  <a:schemeClr val="tx1"/>
                </a:solidFill>
                <a:effectLst/>
                <a:latin typeface="Nunito" pitchFamily="2" charset="0"/>
              </a:rPr>
              <a:t>over following a plan</a:t>
            </a:r>
            <a:endParaRPr lang="en-GB"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27961" y="0"/>
            <a:ext cx="6321480" cy="1200329"/>
          </a:xfrm>
          <a:prstGeom prst="rect">
            <a:avLst/>
          </a:prstGeom>
          <a:noFill/>
        </p:spPr>
        <p:txBody>
          <a:bodyPr wrap="square">
            <a:spAutoFit/>
          </a:bodyPr>
          <a:lstStyle/>
          <a:p>
            <a:r>
              <a:rPr lang="en-GB" sz="3600" b="1" dirty="0">
                <a:solidFill>
                  <a:srgbClr val="610B38"/>
                </a:solidFill>
                <a:cs typeface="Times New Roman" pitchFamily="18" charset="0"/>
              </a:rPr>
              <a:t>Agile – The Manifesto</a:t>
            </a:r>
          </a:p>
          <a:p>
            <a:endParaRPr lang="en-US" sz="3600" b="1" dirty="0">
              <a:solidFill>
                <a:srgbClr val="610B38"/>
              </a:solidFill>
              <a:latin typeface="+mn-lt"/>
            </a:endParaRPr>
          </a:p>
        </p:txBody>
      </p:sp>
      <p:pic>
        <p:nvPicPr>
          <p:cNvPr id="2" name="Picture 2" descr="Agile Methodology">
            <a:extLst>
              <a:ext uri="{FF2B5EF4-FFF2-40B4-BE49-F238E27FC236}">
                <a16:creationId xmlns:a16="http://schemas.microsoft.com/office/drawing/2014/main" id="{381087EB-9021-1FDA-F40D-BE43659AF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41" y="2704699"/>
            <a:ext cx="3973785" cy="321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463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44715" y="160794"/>
            <a:ext cx="10515600" cy="592818"/>
          </a:xfrm>
        </p:spPr>
        <p:txBody>
          <a:bodyPr>
            <a:normAutofit fontScale="90000"/>
          </a:bodyPr>
          <a:lstStyle/>
          <a:p>
            <a:r>
              <a:rPr lang="en-US" dirty="0">
                <a:solidFill>
                  <a:schemeClr val="bg1"/>
                </a:solidFill>
              </a:rPr>
              <a:t>Jira – Default Roles</a:t>
            </a:r>
            <a:endParaRPr lang="en-GB" dirty="0">
              <a:solidFill>
                <a:schemeClr val="bg1"/>
              </a:solidFill>
            </a:endParaRPr>
          </a:p>
        </p:txBody>
      </p:sp>
      <p:graphicFrame>
        <p:nvGraphicFramePr>
          <p:cNvPr id="7" name="Content Placeholder 2">
            <a:extLst>
              <a:ext uri="{FF2B5EF4-FFF2-40B4-BE49-F238E27FC236}">
                <a16:creationId xmlns:a16="http://schemas.microsoft.com/office/drawing/2014/main" id="{3B81C72F-A16D-4B92-9AAC-1C375261E6BF}"/>
              </a:ext>
            </a:extLst>
          </p:cNvPr>
          <p:cNvGraphicFramePr>
            <a:graphicFrameLocks noGrp="1"/>
          </p:cNvGraphicFramePr>
          <p:nvPr>
            <p:ph idx="1"/>
          </p:nvPr>
        </p:nvGraphicFramePr>
        <p:xfrm>
          <a:off x="442686" y="2245626"/>
          <a:ext cx="11306627" cy="394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BD7A3DCD-3E1D-4039-B0E9-3FC27D308738}"/>
              </a:ext>
            </a:extLst>
          </p:cNvPr>
          <p:cNvSpPr txBox="1"/>
          <p:nvPr/>
        </p:nvSpPr>
        <p:spPr>
          <a:xfrm>
            <a:off x="344715" y="991787"/>
            <a:ext cx="73133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Administrators (people who administer a given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Developers (people who work on issues in each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 Users (people who log issues on a given project).</a:t>
            </a:r>
          </a:p>
        </p:txBody>
      </p:sp>
    </p:spTree>
    <p:extLst>
      <p:ext uri="{BB962C8B-B14F-4D97-AF65-F5344CB8AC3E}">
        <p14:creationId xmlns:p14="http://schemas.microsoft.com/office/powerpoint/2010/main" val="34516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C6C9C1A-9A1A-446B-BBD9-80FD19EF28B7}"/>
              </a:ext>
            </a:extLst>
          </p:cNvPr>
          <p:cNvSpPr/>
          <p:nvPr/>
        </p:nvSpPr>
        <p:spPr>
          <a:xfrm>
            <a:off x="1026356" y="6105086"/>
            <a:ext cx="10647171"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Setup Project</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ACBDF4F0-50A1-4CB7-9589-2C05228FD70B}"/>
              </a:ext>
            </a:extLst>
          </p:cNvPr>
          <p:cNvSpPr/>
          <p:nvPr/>
        </p:nvSpPr>
        <p:spPr>
          <a:xfrm>
            <a:off x="4945071" y="4363529"/>
            <a:ext cx="6728457"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Plan and Manage Sprints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8222CF32-7F8B-4870-B29D-4167F3AE5130}"/>
              </a:ext>
            </a:extLst>
          </p:cNvPr>
          <p:cNvSpPr/>
          <p:nvPr/>
        </p:nvSpPr>
        <p:spPr>
          <a:xfrm>
            <a:off x="6095999" y="3499294"/>
            <a:ext cx="5577529"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Manage Backlog</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467F7E0-28B9-4DBA-86C0-D96C5EC07014}"/>
              </a:ext>
            </a:extLst>
          </p:cNvPr>
          <p:cNvSpPr/>
          <p:nvPr/>
        </p:nvSpPr>
        <p:spPr>
          <a:xfrm>
            <a:off x="3285030" y="5190253"/>
            <a:ext cx="8388497"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Plan and Manage Stories (User Story, Bug)</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47E92DAB-0E6B-4549-B4DD-324913E3F390}"/>
              </a:ext>
            </a:extLst>
          </p:cNvPr>
          <p:cNvSpPr/>
          <p:nvPr/>
        </p:nvSpPr>
        <p:spPr>
          <a:xfrm>
            <a:off x="9284677" y="859661"/>
            <a:ext cx="2388850"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Configure Boards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D179D676-A2A8-477D-A585-F58B298EAFE8}"/>
              </a:ext>
            </a:extLst>
          </p:cNvPr>
          <p:cNvSpPr/>
          <p:nvPr/>
        </p:nvSpPr>
        <p:spPr>
          <a:xfrm>
            <a:off x="7072200" y="2576904"/>
            <a:ext cx="4601329"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Get Active Sprint Data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2E566CCE-B80C-4578-9D45-2F2F443DCAD5}"/>
              </a:ext>
            </a:extLst>
          </p:cNvPr>
          <p:cNvPicPr>
            <a:picLocks noChangeAspect="1"/>
          </p:cNvPicPr>
          <p:nvPr/>
        </p:nvPicPr>
        <p:blipFill rotWithShape="1">
          <a:blip r:embed="rId2"/>
          <a:srcRect l="4533" r="24147" b="3046"/>
          <a:stretch/>
        </p:blipFill>
        <p:spPr>
          <a:xfrm>
            <a:off x="1335314" y="3141609"/>
            <a:ext cx="1195406" cy="2771061"/>
          </a:xfrm>
          <a:prstGeom prst="rect">
            <a:avLst/>
          </a:prstGeom>
        </p:spPr>
      </p:pic>
      <p:sp>
        <p:nvSpPr>
          <p:cNvPr id="9" name="TextBox 8">
            <a:extLst>
              <a:ext uri="{FF2B5EF4-FFF2-40B4-BE49-F238E27FC236}">
                <a16:creationId xmlns:a16="http://schemas.microsoft.com/office/drawing/2014/main" id="{C20198B7-6E89-407B-B1A7-F7382FE8A0F0}"/>
              </a:ext>
            </a:extLst>
          </p:cNvPr>
          <p:cNvSpPr txBox="1"/>
          <p:nvPr/>
        </p:nvSpPr>
        <p:spPr>
          <a:xfrm>
            <a:off x="253942" y="204274"/>
            <a:ext cx="609600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Calibri Light" panose="020F0302020204030204"/>
                <a:ea typeface="+mn-ea"/>
                <a:cs typeface="+mn-cs"/>
              </a:rPr>
              <a:t>Jira - Activities</a:t>
            </a:r>
            <a:endParaRPr kumimoji="0" lang="en-GB"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8BB0AF2A-86AA-4C5A-968A-275518C2F46F}"/>
              </a:ext>
            </a:extLst>
          </p:cNvPr>
          <p:cNvSpPr/>
          <p:nvPr/>
        </p:nvSpPr>
        <p:spPr>
          <a:xfrm>
            <a:off x="8088923" y="1667747"/>
            <a:ext cx="3584604" cy="54864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Configure and Generate Reports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0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80">
                                          <p:stCondLst>
                                            <p:cond delay="0"/>
                                          </p:stCondLst>
                                        </p:cTn>
                                        <p:tgtEl>
                                          <p:spTgt spid="8"/>
                                        </p:tgtEl>
                                      </p:cBhvr>
                                    </p:animEffect>
                                    <p:anim calcmode="lin" valueType="num">
                                      <p:cBhvr>
                                        <p:cTn id="7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gtEl>
                                      </p:cBhvr>
                                      <p:to x="100000" y="60000"/>
                                    </p:animScale>
                                    <p:animScale>
                                      <p:cBhvr>
                                        <p:cTn id="78" dur="166" decel="50000">
                                          <p:stCondLst>
                                            <p:cond delay="676"/>
                                          </p:stCondLst>
                                        </p:cTn>
                                        <p:tgtEl>
                                          <p:spTgt spid="8"/>
                                        </p:tgtEl>
                                      </p:cBhvr>
                                      <p:to x="100000" y="100000"/>
                                    </p:animScale>
                                    <p:animScale>
                                      <p:cBhvr>
                                        <p:cTn id="79" dur="26">
                                          <p:stCondLst>
                                            <p:cond delay="1312"/>
                                          </p:stCondLst>
                                        </p:cTn>
                                        <p:tgtEl>
                                          <p:spTgt spid="8"/>
                                        </p:tgtEl>
                                      </p:cBhvr>
                                      <p:to x="100000" y="80000"/>
                                    </p:animScale>
                                    <p:animScale>
                                      <p:cBhvr>
                                        <p:cTn id="80" dur="166" decel="50000">
                                          <p:stCondLst>
                                            <p:cond delay="1338"/>
                                          </p:stCondLst>
                                        </p:cTn>
                                        <p:tgtEl>
                                          <p:spTgt spid="8"/>
                                        </p:tgtEl>
                                      </p:cBhvr>
                                      <p:to x="100000" y="100000"/>
                                    </p:animScale>
                                    <p:animScale>
                                      <p:cBhvr>
                                        <p:cTn id="81" dur="26">
                                          <p:stCondLst>
                                            <p:cond delay="1642"/>
                                          </p:stCondLst>
                                        </p:cTn>
                                        <p:tgtEl>
                                          <p:spTgt spid="8"/>
                                        </p:tgtEl>
                                      </p:cBhvr>
                                      <p:to x="100000" y="90000"/>
                                    </p:animScale>
                                    <p:animScale>
                                      <p:cBhvr>
                                        <p:cTn id="82" dur="166" decel="50000">
                                          <p:stCondLst>
                                            <p:cond delay="1668"/>
                                          </p:stCondLst>
                                        </p:cTn>
                                        <p:tgtEl>
                                          <p:spTgt spid="8"/>
                                        </p:tgtEl>
                                      </p:cBhvr>
                                      <p:to x="100000" y="100000"/>
                                    </p:animScale>
                                    <p:animScale>
                                      <p:cBhvr>
                                        <p:cTn id="83" dur="26">
                                          <p:stCondLst>
                                            <p:cond delay="1808"/>
                                          </p:stCondLst>
                                        </p:cTn>
                                        <p:tgtEl>
                                          <p:spTgt spid="8"/>
                                        </p:tgtEl>
                                      </p:cBhvr>
                                      <p:to x="100000" y="95000"/>
                                    </p:animScale>
                                    <p:animScale>
                                      <p:cBhvr>
                                        <p:cTn id="84" dur="166" decel="50000">
                                          <p:stCondLst>
                                            <p:cond delay="1834"/>
                                          </p:stCondLst>
                                        </p:cTn>
                                        <p:tgtEl>
                                          <p:spTgt spid="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580">
                                          <p:stCondLst>
                                            <p:cond delay="0"/>
                                          </p:stCondLst>
                                        </p:cTn>
                                        <p:tgtEl>
                                          <p:spTgt spid="7"/>
                                        </p:tgtEl>
                                      </p:cBhvr>
                                    </p:animEffect>
                                    <p:anim calcmode="lin" valueType="num">
                                      <p:cBhvr>
                                        <p:cTn id="8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3" dur="26">
                                          <p:stCondLst>
                                            <p:cond delay="650"/>
                                          </p:stCondLst>
                                        </p:cTn>
                                        <p:tgtEl>
                                          <p:spTgt spid="7"/>
                                        </p:tgtEl>
                                      </p:cBhvr>
                                      <p:to x="100000" y="60000"/>
                                    </p:animScale>
                                    <p:animScale>
                                      <p:cBhvr>
                                        <p:cTn id="94" dur="166" decel="50000">
                                          <p:stCondLst>
                                            <p:cond delay="676"/>
                                          </p:stCondLst>
                                        </p:cTn>
                                        <p:tgtEl>
                                          <p:spTgt spid="7"/>
                                        </p:tgtEl>
                                      </p:cBhvr>
                                      <p:to x="100000" y="100000"/>
                                    </p:animScale>
                                    <p:animScale>
                                      <p:cBhvr>
                                        <p:cTn id="95" dur="26">
                                          <p:stCondLst>
                                            <p:cond delay="1312"/>
                                          </p:stCondLst>
                                        </p:cTn>
                                        <p:tgtEl>
                                          <p:spTgt spid="7"/>
                                        </p:tgtEl>
                                      </p:cBhvr>
                                      <p:to x="100000" y="80000"/>
                                    </p:animScale>
                                    <p:animScale>
                                      <p:cBhvr>
                                        <p:cTn id="96" dur="166" decel="50000">
                                          <p:stCondLst>
                                            <p:cond delay="1338"/>
                                          </p:stCondLst>
                                        </p:cTn>
                                        <p:tgtEl>
                                          <p:spTgt spid="7"/>
                                        </p:tgtEl>
                                      </p:cBhvr>
                                      <p:to x="100000" y="100000"/>
                                    </p:animScale>
                                    <p:animScale>
                                      <p:cBhvr>
                                        <p:cTn id="97" dur="26">
                                          <p:stCondLst>
                                            <p:cond delay="1642"/>
                                          </p:stCondLst>
                                        </p:cTn>
                                        <p:tgtEl>
                                          <p:spTgt spid="7"/>
                                        </p:tgtEl>
                                      </p:cBhvr>
                                      <p:to x="100000" y="90000"/>
                                    </p:animScale>
                                    <p:animScale>
                                      <p:cBhvr>
                                        <p:cTn id="98" dur="166" decel="50000">
                                          <p:stCondLst>
                                            <p:cond delay="1668"/>
                                          </p:stCondLst>
                                        </p:cTn>
                                        <p:tgtEl>
                                          <p:spTgt spid="7"/>
                                        </p:tgtEl>
                                      </p:cBhvr>
                                      <p:to x="100000" y="100000"/>
                                    </p:animScale>
                                    <p:animScale>
                                      <p:cBhvr>
                                        <p:cTn id="99" dur="26">
                                          <p:stCondLst>
                                            <p:cond delay="1808"/>
                                          </p:stCondLst>
                                        </p:cTn>
                                        <p:tgtEl>
                                          <p:spTgt spid="7"/>
                                        </p:tgtEl>
                                      </p:cBhvr>
                                      <p:to x="100000" y="95000"/>
                                    </p:animScale>
                                    <p:animScale>
                                      <p:cBhvr>
                                        <p:cTn id="100" dur="166" decel="50000">
                                          <p:stCondLst>
                                            <p:cond delay="1834"/>
                                          </p:stCondLst>
                                        </p:cTn>
                                        <p:tgtEl>
                                          <p:spTgt spid="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down)">
                                      <p:cBhvr>
                                        <p:cTn id="103" dur="580">
                                          <p:stCondLst>
                                            <p:cond delay="0"/>
                                          </p:stCondLst>
                                        </p:cTn>
                                        <p:tgtEl>
                                          <p:spTgt spid="10"/>
                                        </p:tgtEl>
                                      </p:cBhvr>
                                    </p:animEffect>
                                    <p:anim calcmode="lin" valueType="num">
                                      <p:cBhvr>
                                        <p:cTn id="10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0"/>
                                        </p:tgtEl>
                                      </p:cBhvr>
                                      <p:to x="100000" y="60000"/>
                                    </p:animScale>
                                    <p:animScale>
                                      <p:cBhvr>
                                        <p:cTn id="110" dur="166" decel="50000">
                                          <p:stCondLst>
                                            <p:cond delay="676"/>
                                          </p:stCondLst>
                                        </p:cTn>
                                        <p:tgtEl>
                                          <p:spTgt spid="10"/>
                                        </p:tgtEl>
                                      </p:cBhvr>
                                      <p:to x="100000" y="100000"/>
                                    </p:animScale>
                                    <p:animScale>
                                      <p:cBhvr>
                                        <p:cTn id="111" dur="26">
                                          <p:stCondLst>
                                            <p:cond delay="1312"/>
                                          </p:stCondLst>
                                        </p:cTn>
                                        <p:tgtEl>
                                          <p:spTgt spid="10"/>
                                        </p:tgtEl>
                                      </p:cBhvr>
                                      <p:to x="100000" y="80000"/>
                                    </p:animScale>
                                    <p:animScale>
                                      <p:cBhvr>
                                        <p:cTn id="112" dur="166" decel="50000">
                                          <p:stCondLst>
                                            <p:cond delay="1338"/>
                                          </p:stCondLst>
                                        </p:cTn>
                                        <p:tgtEl>
                                          <p:spTgt spid="10"/>
                                        </p:tgtEl>
                                      </p:cBhvr>
                                      <p:to x="100000" y="100000"/>
                                    </p:animScale>
                                    <p:animScale>
                                      <p:cBhvr>
                                        <p:cTn id="113" dur="26">
                                          <p:stCondLst>
                                            <p:cond delay="1642"/>
                                          </p:stCondLst>
                                        </p:cTn>
                                        <p:tgtEl>
                                          <p:spTgt spid="10"/>
                                        </p:tgtEl>
                                      </p:cBhvr>
                                      <p:to x="100000" y="90000"/>
                                    </p:animScale>
                                    <p:animScale>
                                      <p:cBhvr>
                                        <p:cTn id="114" dur="166" decel="50000">
                                          <p:stCondLst>
                                            <p:cond delay="1668"/>
                                          </p:stCondLst>
                                        </p:cTn>
                                        <p:tgtEl>
                                          <p:spTgt spid="10"/>
                                        </p:tgtEl>
                                      </p:cBhvr>
                                      <p:to x="100000" y="100000"/>
                                    </p:animScale>
                                    <p:animScale>
                                      <p:cBhvr>
                                        <p:cTn id="115" dur="26">
                                          <p:stCondLst>
                                            <p:cond delay="1808"/>
                                          </p:stCondLst>
                                        </p:cTn>
                                        <p:tgtEl>
                                          <p:spTgt spid="10"/>
                                        </p:tgtEl>
                                      </p:cBhvr>
                                      <p:to x="100000" y="95000"/>
                                    </p:animScale>
                                    <p:animScale>
                                      <p:cBhvr>
                                        <p:cTn id="116" dur="166" decel="50000">
                                          <p:stCondLst>
                                            <p:cond delay="1834"/>
                                          </p:stCondLst>
                                        </p:cTn>
                                        <p:tgtEl>
                                          <p:spTgt spid="10"/>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down)">
                                      <p:cBhvr>
                                        <p:cTn id="119" dur="580">
                                          <p:stCondLst>
                                            <p:cond delay="0"/>
                                          </p:stCondLst>
                                        </p:cTn>
                                        <p:tgtEl>
                                          <p:spTgt spid="15"/>
                                        </p:tgtEl>
                                      </p:cBhvr>
                                    </p:animEffect>
                                    <p:anim calcmode="lin" valueType="num">
                                      <p:cBhvr>
                                        <p:cTn id="1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25" dur="26">
                                          <p:stCondLst>
                                            <p:cond delay="650"/>
                                          </p:stCondLst>
                                        </p:cTn>
                                        <p:tgtEl>
                                          <p:spTgt spid="15"/>
                                        </p:tgtEl>
                                      </p:cBhvr>
                                      <p:to x="100000" y="60000"/>
                                    </p:animScale>
                                    <p:animScale>
                                      <p:cBhvr>
                                        <p:cTn id="126" dur="166" decel="50000">
                                          <p:stCondLst>
                                            <p:cond delay="676"/>
                                          </p:stCondLst>
                                        </p:cTn>
                                        <p:tgtEl>
                                          <p:spTgt spid="15"/>
                                        </p:tgtEl>
                                      </p:cBhvr>
                                      <p:to x="100000" y="100000"/>
                                    </p:animScale>
                                    <p:animScale>
                                      <p:cBhvr>
                                        <p:cTn id="127" dur="26">
                                          <p:stCondLst>
                                            <p:cond delay="1312"/>
                                          </p:stCondLst>
                                        </p:cTn>
                                        <p:tgtEl>
                                          <p:spTgt spid="15"/>
                                        </p:tgtEl>
                                      </p:cBhvr>
                                      <p:to x="100000" y="80000"/>
                                    </p:animScale>
                                    <p:animScale>
                                      <p:cBhvr>
                                        <p:cTn id="128" dur="166" decel="50000">
                                          <p:stCondLst>
                                            <p:cond delay="1338"/>
                                          </p:stCondLst>
                                        </p:cTn>
                                        <p:tgtEl>
                                          <p:spTgt spid="15"/>
                                        </p:tgtEl>
                                      </p:cBhvr>
                                      <p:to x="100000" y="100000"/>
                                    </p:animScale>
                                    <p:animScale>
                                      <p:cBhvr>
                                        <p:cTn id="129" dur="26">
                                          <p:stCondLst>
                                            <p:cond delay="1642"/>
                                          </p:stCondLst>
                                        </p:cTn>
                                        <p:tgtEl>
                                          <p:spTgt spid="15"/>
                                        </p:tgtEl>
                                      </p:cBhvr>
                                      <p:to x="100000" y="90000"/>
                                    </p:animScale>
                                    <p:animScale>
                                      <p:cBhvr>
                                        <p:cTn id="130" dur="166" decel="50000">
                                          <p:stCondLst>
                                            <p:cond delay="1668"/>
                                          </p:stCondLst>
                                        </p:cTn>
                                        <p:tgtEl>
                                          <p:spTgt spid="15"/>
                                        </p:tgtEl>
                                      </p:cBhvr>
                                      <p:to x="100000" y="100000"/>
                                    </p:animScale>
                                    <p:animScale>
                                      <p:cBhvr>
                                        <p:cTn id="131" dur="26">
                                          <p:stCondLst>
                                            <p:cond delay="1808"/>
                                          </p:stCondLst>
                                        </p:cTn>
                                        <p:tgtEl>
                                          <p:spTgt spid="15"/>
                                        </p:tgtEl>
                                      </p:cBhvr>
                                      <p:to x="100000" y="95000"/>
                                    </p:animScale>
                                    <p:animScale>
                                      <p:cBhvr>
                                        <p:cTn id="132" dur="166" decel="50000">
                                          <p:stCondLst>
                                            <p:cond delay="1834"/>
                                          </p:stCondLst>
                                        </p:cTn>
                                        <p:tgtEl>
                                          <p:spTgt spid="15"/>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wipe(down)">
                                      <p:cBhvr>
                                        <p:cTn id="135" dur="580">
                                          <p:stCondLst>
                                            <p:cond delay="0"/>
                                          </p:stCondLst>
                                        </p:cTn>
                                        <p:tgtEl>
                                          <p:spTgt spid="9"/>
                                        </p:tgtEl>
                                      </p:cBhvr>
                                    </p:animEffect>
                                    <p:anim calcmode="lin" valueType="num">
                                      <p:cBhvr>
                                        <p:cTn id="1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41" dur="26">
                                          <p:stCondLst>
                                            <p:cond delay="650"/>
                                          </p:stCondLst>
                                        </p:cTn>
                                        <p:tgtEl>
                                          <p:spTgt spid="9"/>
                                        </p:tgtEl>
                                      </p:cBhvr>
                                      <p:to x="100000" y="60000"/>
                                    </p:animScale>
                                    <p:animScale>
                                      <p:cBhvr>
                                        <p:cTn id="142" dur="166" decel="50000">
                                          <p:stCondLst>
                                            <p:cond delay="676"/>
                                          </p:stCondLst>
                                        </p:cTn>
                                        <p:tgtEl>
                                          <p:spTgt spid="9"/>
                                        </p:tgtEl>
                                      </p:cBhvr>
                                      <p:to x="100000" y="100000"/>
                                    </p:animScale>
                                    <p:animScale>
                                      <p:cBhvr>
                                        <p:cTn id="143" dur="26">
                                          <p:stCondLst>
                                            <p:cond delay="1312"/>
                                          </p:stCondLst>
                                        </p:cTn>
                                        <p:tgtEl>
                                          <p:spTgt spid="9"/>
                                        </p:tgtEl>
                                      </p:cBhvr>
                                      <p:to x="100000" y="80000"/>
                                    </p:animScale>
                                    <p:animScale>
                                      <p:cBhvr>
                                        <p:cTn id="144" dur="166" decel="50000">
                                          <p:stCondLst>
                                            <p:cond delay="1338"/>
                                          </p:stCondLst>
                                        </p:cTn>
                                        <p:tgtEl>
                                          <p:spTgt spid="9"/>
                                        </p:tgtEl>
                                      </p:cBhvr>
                                      <p:to x="100000" y="100000"/>
                                    </p:animScale>
                                    <p:animScale>
                                      <p:cBhvr>
                                        <p:cTn id="145" dur="26">
                                          <p:stCondLst>
                                            <p:cond delay="1642"/>
                                          </p:stCondLst>
                                        </p:cTn>
                                        <p:tgtEl>
                                          <p:spTgt spid="9"/>
                                        </p:tgtEl>
                                      </p:cBhvr>
                                      <p:to x="100000" y="90000"/>
                                    </p:animScale>
                                    <p:animScale>
                                      <p:cBhvr>
                                        <p:cTn id="146" dur="166" decel="50000">
                                          <p:stCondLst>
                                            <p:cond delay="1668"/>
                                          </p:stCondLst>
                                        </p:cTn>
                                        <p:tgtEl>
                                          <p:spTgt spid="9"/>
                                        </p:tgtEl>
                                      </p:cBhvr>
                                      <p:to x="100000" y="100000"/>
                                    </p:animScale>
                                    <p:animScale>
                                      <p:cBhvr>
                                        <p:cTn id="147" dur="26">
                                          <p:stCondLst>
                                            <p:cond delay="1808"/>
                                          </p:stCondLst>
                                        </p:cTn>
                                        <p:tgtEl>
                                          <p:spTgt spid="9"/>
                                        </p:tgtEl>
                                      </p:cBhvr>
                                      <p:to x="100000" y="95000"/>
                                    </p:animScale>
                                    <p:animScale>
                                      <p:cBhvr>
                                        <p:cTn id="14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F7FFE5FC-A59B-4B32-B86E-69131C4E4961}"/>
              </a:ext>
            </a:extLst>
          </p:cNvPr>
          <p:cNvSpPr/>
          <p:nvPr/>
        </p:nvSpPr>
        <p:spPr>
          <a:xfrm>
            <a:off x="1519741" y="1731672"/>
            <a:ext cx="6048535" cy="4534955"/>
          </a:xfrm>
          <a:prstGeom prst="rect">
            <a:avLst/>
          </a:prstGeom>
          <a:solidFill>
            <a:srgbClr val="EAF1F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Title 1">
            <a:extLst>
              <a:ext uri="{FF2B5EF4-FFF2-40B4-BE49-F238E27FC236}">
                <a16:creationId xmlns:a16="http://schemas.microsoft.com/office/drawing/2014/main" id="{AF6003C3-EFE5-4A19-A326-7C17B0939201}"/>
              </a:ext>
            </a:extLst>
          </p:cNvPr>
          <p:cNvSpPr txBox="1">
            <a:spLocks/>
          </p:cNvSpPr>
          <p:nvPr/>
        </p:nvSpPr>
        <p:spPr>
          <a:xfrm>
            <a:off x="50184" y="389422"/>
            <a:ext cx="10515600" cy="591621"/>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Calibri Light" panose="020F0302020204030204"/>
                <a:ea typeface="+mj-ea"/>
                <a:cs typeface="+mj-cs"/>
              </a:rPr>
              <a:t>JIRA Hierarchy and Story definition</a:t>
            </a:r>
          </a:p>
        </p:txBody>
      </p:sp>
      <p:grpSp>
        <p:nvGrpSpPr>
          <p:cNvPr id="155" name="Group 154">
            <a:extLst>
              <a:ext uri="{FF2B5EF4-FFF2-40B4-BE49-F238E27FC236}">
                <a16:creationId xmlns:a16="http://schemas.microsoft.com/office/drawing/2014/main" id="{1B256053-129C-4B75-A993-06C1C2EF8DAA}"/>
              </a:ext>
            </a:extLst>
          </p:cNvPr>
          <p:cNvGrpSpPr/>
          <p:nvPr/>
        </p:nvGrpSpPr>
        <p:grpSpPr>
          <a:xfrm>
            <a:off x="1519741" y="1731674"/>
            <a:ext cx="2824161" cy="3875631"/>
            <a:chOff x="833357" y="1271587"/>
            <a:chExt cx="2824161" cy="3875631"/>
          </a:xfrm>
        </p:grpSpPr>
        <p:pic>
          <p:nvPicPr>
            <p:cNvPr id="156" name="Picture 155">
              <a:extLst>
                <a:ext uri="{FF2B5EF4-FFF2-40B4-BE49-F238E27FC236}">
                  <a16:creationId xmlns:a16="http://schemas.microsoft.com/office/drawing/2014/main" id="{38E764D2-4FB1-4DE6-91A3-11878CCEA5A7}"/>
                </a:ext>
              </a:extLst>
            </p:cNvPr>
            <p:cNvPicPr>
              <a:picLocks noChangeAspect="1"/>
            </p:cNvPicPr>
            <p:nvPr/>
          </p:nvPicPr>
          <p:blipFill>
            <a:blip r:embed="rId2"/>
            <a:stretch>
              <a:fillRect/>
            </a:stretch>
          </p:blipFill>
          <p:spPr>
            <a:xfrm>
              <a:off x="1528681" y="2195512"/>
              <a:ext cx="1390650" cy="895350"/>
            </a:xfrm>
            <a:prstGeom prst="rect">
              <a:avLst/>
            </a:prstGeom>
          </p:spPr>
        </p:pic>
        <p:pic>
          <p:nvPicPr>
            <p:cNvPr id="157" name="Picture 156">
              <a:extLst>
                <a:ext uri="{FF2B5EF4-FFF2-40B4-BE49-F238E27FC236}">
                  <a16:creationId xmlns:a16="http://schemas.microsoft.com/office/drawing/2014/main" id="{8553AA0F-7502-483E-AC7D-B89249BC1BF0}"/>
                </a:ext>
              </a:extLst>
            </p:cNvPr>
            <p:cNvPicPr>
              <a:picLocks noChangeAspect="1"/>
            </p:cNvPicPr>
            <p:nvPr/>
          </p:nvPicPr>
          <p:blipFill>
            <a:blip r:embed="rId3"/>
            <a:stretch>
              <a:fillRect/>
            </a:stretch>
          </p:blipFill>
          <p:spPr>
            <a:xfrm>
              <a:off x="833357" y="1271587"/>
              <a:ext cx="1390650" cy="923925"/>
            </a:xfrm>
            <a:prstGeom prst="rect">
              <a:avLst/>
            </a:prstGeom>
          </p:spPr>
        </p:pic>
        <p:pic>
          <p:nvPicPr>
            <p:cNvPr id="158" name="Picture 157">
              <a:extLst>
                <a:ext uri="{FF2B5EF4-FFF2-40B4-BE49-F238E27FC236}">
                  <a16:creationId xmlns:a16="http://schemas.microsoft.com/office/drawing/2014/main" id="{73173C18-7A73-477A-A9FF-CA19B70EF8A8}"/>
                </a:ext>
              </a:extLst>
            </p:cNvPr>
            <p:cNvPicPr>
              <a:picLocks noChangeAspect="1"/>
            </p:cNvPicPr>
            <p:nvPr/>
          </p:nvPicPr>
          <p:blipFill>
            <a:blip r:embed="rId4"/>
            <a:stretch>
              <a:fillRect/>
            </a:stretch>
          </p:blipFill>
          <p:spPr>
            <a:xfrm>
              <a:off x="2238293" y="3090862"/>
              <a:ext cx="1362075" cy="962025"/>
            </a:xfrm>
            <a:prstGeom prst="rect">
              <a:avLst/>
            </a:prstGeom>
          </p:spPr>
        </p:pic>
        <p:pic>
          <p:nvPicPr>
            <p:cNvPr id="159" name="Picture 158">
              <a:extLst>
                <a:ext uri="{FF2B5EF4-FFF2-40B4-BE49-F238E27FC236}">
                  <a16:creationId xmlns:a16="http://schemas.microsoft.com/office/drawing/2014/main" id="{A715D17C-49A1-4C18-84D9-BD2585121657}"/>
                </a:ext>
              </a:extLst>
            </p:cNvPr>
            <p:cNvPicPr>
              <a:picLocks noChangeAspect="1"/>
            </p:cNvPicPr>
            <p:nvPr/>
          </p:nvPicPr>
          <p:blipFill rotWithShape="1">
            <a:blip r:embed="rId5"/>
            <a:srcRect l="38327"/>
            <a:stretch/>
          </p:blipFill>
          <p:spPr>
            <a:xfrm>
              <a:off x="2795587" y="4042208"/>
              <a:ext cx="804781" cy="857250"/>
            </a:xfrm>
            <a:prstGeom prst="rect">
              <a:avLst/>
            </a:prstGeom>
          </p:spPr>
        </p:pic>
        <p:pic>
          <p:nvPicPr>
            <p:cNvPr id="160" name="Picture 159">
              <a:extLst>
                <a:ext uri="{FF2B5EF4-FFF2-40B4-BE49-F238E27FC236}">
                  <a16:creationId xmlns:a16="http://schemas.microsoft.com/office/drawing/2014/main" id="{52E958C1-7EB5-44A5-AABF-8DEE918A51D4}"/>
                </a:ext>
              </a:extLst>
            </p:cNvPr>
            <p:cNvPicPr>
              <a:picLocks noChangeAspect="1"/>
            </p:cNvPicPr>
            <p:nvPr/>
          </p:nvPicPr>
          <p:blipFill rotWithShape="1">
            <a:blip r:embed="rId6"/>
            <a:srcRect l="28422" t="13118" b="19069"/>
            <a:stretch/>
          </p:blipFill>
          <p:spPr>
            <a:xfrm>
              <a:off x="3255127" y="4744212"/>
              <a:ext cx="402391" cy="403006"/>
            </a:xfrm>
            <a:prstGeom prst="rect">
              <a:avLst/>
            </a:prstGeom>
          </p:spPr>
        </p:pic>
      </p:grpSp>
      <p:sp>
        <p:nvSpPr>
          <p:cNvPr id="161" name="Rectangle 160">
            <a:extLst>
              <a:ext uri="{FF2B5EF4-FFF2-40B4-BE49-F238E27FC236}">
                <a16:creationId xmlns:a16="http://schemas.microsoft.com/office/drawing/2014/main" id="{DC9C6CD1-6B9E-46EE-8F35-BE5459B31A67}"/>
              </a:ext>
            </a:extLst>
          </p:cNvPr>
          <p:cNvSpPr/>
          <p:nvPr/>
        </p:nvSpPr>
        <p:spPr>
          <a:xfrm rot="16200000">
            <a:off x="17490" y="4754083"/>
            <a:ext cx="2715678" cy="309402"/>
          </a:xfrm>
          <a:prstGeom prst="rect">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HP Simplified Light"/>
                <a:ea typeface="+mn-ea"/>
                <a:cs typeface="+mn-cs"/>
              </a:rPr>
              <a:t>JIRA Projects</a:t>
            </a:r>
          </a:p>
        </p:txBody>
      </p:sp>
      <p:sp>
        <p:nvSpPr>
          <p:cNvPr id="162" name="Rectangle 161">
            <a:extLst>
              <a:ext uri="{FF2B5EF4-FFF2-40B4-BE49-F238E27FC236}">
                <a16:creationId xmlns:a16="http://schemas.microsoft.com/office/drawing/2014/main" id="{154461F3-0B0E-420C-8A27-DD3F400E525E}"/>
              </a:ext>
            </a:extLst>
          </p:cNvPr>
          <p:cNvSpPr/>
          <p:nvPr/>
        </p:nvSpPr>
        <p:spPr>
          <a:xfrm>
            <a:off x="1519741" y="1833272"/>
            <a:ext cx="6048535" cy="1819275"/>
          </a:xfrm>
          <a:prstGeom prst="rect">
            <a:avLst/>
          </a:prstGeom>
          <a:noFill/>
          <a:ln w="19050">
            <a:solidFill>
              <a:schemeClr val="accent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65D3D180-060D-4B7A-8941-E90B58E9D245}"/>
              </a:ext>
            </a:extLst>
          </p:cNvPr>
          <p:cNvSpPr/>
          <p:nvPr/>
        </p:nvSpPr>
        <p:spPr>
          <a:xfrm rot="16200000">
            <a:off x="469689" y="2486609"/>
            <a:ext cx="1819275" cy="309401"/>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P Simplified Light"/>
                <a:ea typeface="+mn-ea"/>
                <a:cs typeface="+mn-cs"/>
              </a:rPr>
              <a:t>JIRA Portfolio</a:t>
            </a:r>
          </a:p>
        </p:txBody>
      </p:sp>
      <p:sp>
        <p:nvSpPr>
          <p:cNvPr id="164" name="TextBox 163">
            <a:extLst>
              <a:ext uri="{FF2B5EF4-FFF2-40B4-BE49-F238E27FC236}">
                <a16:creationId xmlns:a16="http://schemas.microsoft.com/office/drawing/2014/main" id="{3D24D683-64C7-4444-A315-84573AA17EE8}"/>
              </a:ext>
            </a:extLst>
          </p:cNvPr>
          <p:cNvSpPr txBox="1"/>
          <p:nvPr/>
        </p:nvSpPr>
        <p:spPr>
          <a:xfrm>
            <a:off x="2900867" y="1991854"/>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Portfolio Epic</a:t>
            </a:r>
          </a:p>
        </p:txBody>
      </p:sp>
      <p:cxnSp>
        <p:nvCxnSpPr>
          <p:cNvPr id="165" name="Straight Connector 164">
            <a:extLst>
              <a:ext uri="{FF2B5EF4-FFF2-40B4-BE49-F238E27FC236}">
                <a16:creationId xmlns:a16="http://schemas.microsoft.com/office/drawing/2014/main" id="{629A6F98-4566-4C94-8A6D-B067C2B91C1E}"/>
              </a:ext>
            </a:extLst>
          </p:cNvPr>
          <p:cNvCxnSpPr>
            <a:stCxn id="163" idx="2"/>
            <a:endCxn id="162" idx="3"/>
          </p:cNvCxnSpPr>
          <p:nvPr/>
        </p:nvCxnSpPr>
        <p:spPr>
          <a:xfrm>
            <a:off x="1534027" y="2641309"/>
            <a:ext cx="6034249" cy="10160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D27838D-DCDD-45F0-A2DB-CBEE258115B9}"/>
              </a:ext>
            </a:extLst>
          </p:cNvPr>
          <p:cNvCxnSpPr/>
          <p:nvPr/>
        </p:nvCxnSpPr>
        <p:spPr>
          <a:xfrm>
            <a:off x="1553075" y="4513493"/>
            <a:ext cx="6034249" cy="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046E7D54-EA73-4F82-9302-3355E159915F}"/>
              </a:ext>
            </a:extLst>
          </p:cNvPr>
          <p:cNvSpPr txBox="1"/>
          <p:nvPr/>
        </p:nvSpPr>
        <p:spPr>
          <a:xfrm>
            <a:off x="3605714" y="2915864"/>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Initiative</a:t>
            </a:r>
          </a:p>
        </p:txBody>
      </p:sp>
      <p:sp>
        <p:nvSpPr>
          <p:cNvPr id="168" name="TextBox 167">
            <a:extLst>
              <a:ext uri="{FF2B5EF4-FFF2-40B4-BE49-F238E27FC236}">
                <a16:creationId xmlns:a16="http://schemas.microsoft.com/office/drawing/2014/main" id="{F47CE94A-2DD2-44E8-B5C5-654E59F75797}"/>
              </a:ext>
            </a:extLst>
          </p:cNvPr>
          <p:cNvSpPr txBox="1"/>
          <p:nvPr/>
        </p:nvSpPr>
        <p:spPr>
          <a:xfrm>
            <a:off x="4246311" y="3849833"/>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Epic</a:t>
            </a:r>
          </a:p>
        </p:txBody>
      </p:sp>
      <p:sp>
        <p:nvSpPr>
          <p:cNvPr id="169" name="TextBox 168">
            <a:extLst>
              <a:ext uri="{FF2B5EF4-FFF2-40B4-BE49-F238E27FC236}">
                <a16:creationId xmlns:a16="http://schemas.microsoft.com/office/drawing/2014/main" id="{38B99857-A73B-4960-9DE5-83CCAB104B04}"/>
              </a:ext>
            </a:extLst>
          </p:cNvPr>
          <p:cNvSpPr txBox="1"/>
          <p:nvPr/>
        </p:nvSpPr>
        <p:spPr>
          <a:xfrm>
            <a:off x="4246311" y="4714415"/>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Story</a:t>
            </a:r>
          </a:p>
        </p:txBody>
      </p:sp>
      <p:sp>
        <p:nvSpPr>
          <p:cNvPr id="170" name="TextBox 169">
            <a:extLst>
              <a:ext uri="{FF2B5EF4-FFF2-40B4-BE49-F238E27FC236}">
                <a16:creationId xmlns:a16="http://schemas.microsoft.com/office/drawing/2014/main" id="{D88530D1-5809-492C-B4EB-414BF5E25228}"/>
              </a:ext>
            </a:extLst>
          </p:cNvPr>
          <p:cNvSpPr txBox="1"/>
          <p:nvPr/>
        </p:nvSpPr>
        <p:spPr>
          <a:xfrm>
            <a:off x="4378391" y="5281862"/>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Sub Task</a:t>
            </a:r>
          </a:p>
        </p:txBody>
      </p:sp>
      <p:cxnSp>
        <p:nvCxnSpPr>
          <p:cNvPr id="171" name="Straight Connector 170">
            <a:extLst>
              <a:ext uri="{FF2B5EF4-FFF2-40B4-BE49-F238E27FC236}">
                <a16:creationId xmlns:a16="http://schemas.microsoft.com/office/drawing/2014/main" id="{C42015DC-C37C-47FB-9ACE-B2487CA8C3CF}"/>
              </a:ext>
            </a:extLst>
          </p:cNvPr>
          <p:cNvCxnSpPr/>
          <p:nvPr/>
        </p:nvCxnSpPr>
        <p:spPr>
          <a:xfrm>
            <a:off x="7492076" y="3550945"/>
            <a:ext cx="2895600" cy="0"/>
          </a:xfrm>
          <a:prstGeom prst="line">
            <a:avLst/>
          </a:prstGeom>
          <a:ln w="19050">
            <a:solidFill>
              <a:schemeClr val="accent2">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A33D68-8861-49A6-AC3B-9AFCD0FD1AD6}"/>
              </a:ext>
            </a:extLst>
          </p:cNvPr>
          <p:cNvSpPr txBox="1"/>
          <p:nvPr/>
        </p:nvSpPr>
        <p:spPr>
          <a:xfrm>
            <a:off x="7863391" y="2100563"/>
            <a:ext cx="4006737" cy="1450378"/>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Portfolio Epic and Initiative set by PMO and/or Lead BA/Product Owner</a:t>
            </a:r>
          </a:p>
        </p:txBody>
      </p:sp>
      <p:sp>
        <p:nvSpPr>
          <p:cNvPr id="173" name="TextBox 172">
            <a:extLst>
              <a:ext uri="{FF2B5EF4-FFF2-40B4-BE49-F238E27FC236}">
                <a16:creationId xmlns:a16="http://schemas.microsoft.com/office/drawing/2014/main" id="{A931B727-29C3-4013-BB1E-EC638ADDCF77}"/>
              </a:ext>
            </a:extLst>
          </p:cNvPr>
          <p:cNvSpPr txBox="1"/>
          <p:nvPr/>
        </p:nvSpPr>
        <p:spPr>
          <a:xfrm>
            <a:off x="7858789" y="3523988"/>
            <a:ext cx="3722183" cy="300225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Epics set by Asset BA/ Product Owner</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 Story Types:</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Development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BA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Technical Debt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Dev Lead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Automated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Dev/QA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QA Development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QA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SIT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E2E QA Lead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UAT Test story [</a:t>
            </a: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BA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No Spike or Chore Issue types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4" name="Content Placeholder 8" descr="Meeting">
            <a:extLst>
              <a:ext uri="{FF2B5EF4-FFF2-40B4-BE49-F238E27FC236}">
                <a16:creationId xmlns:a16="http://schemas.microsoft.com/office/drawing/2014/main" id="{768E7C02-8A95-48DE-9E5C-A8A5B10142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834" y="2365007"/>
            <a:ext cx="475862" cy="475862"/>
          </a:xfrm>
          <a:prstGeom prst="rect">
            <a:avLst/>
          </a:prstGeom>
        </p:spPr>
      </p:pic>
      <p:pic>
        <p:nvPicPr>
          <p:cNvPr id="175" name="Graphic 174" descr="Group of people">
            <a:extLst>
              <a:ext uri="{FF2B5EF4-FFF2-40B4-BE49-F238E27FC236}">
                <a16:creationId xmlns:a16="http://schemas.microsoft.com/office/drawing/2014/main" id="{CB84E112-CCB9-4DED-B901-DA403EBF47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0825" y="4139077"/>
            <a:ext cx="914400" cy="914400"/>
          </a:xfrm>
          <a:prstGeom prst="rect">
            <a:avLst/>
          </a:prstGeom>
        </p:spPr>
      </p:pic>
      <p:pic>
        <p:nvPicPr>
          <p:cNvPr id="176" name="Picture 175">
            <a:extLst>
              <a:ext uri="{FF2B5EF4-FFF2-40B4-BE49-F238E27FC236}">
                <a16:creationId xmlns:a16="http://schemas.microsoft.com/office/drawing/2014/main" id="{EC8C9648-7880-4DF8-BCAB-FA88C08765AF}"/>
              </a:ext>
            </a:extLst>
          </p:cNvPr>
          <p:cNvPicPr>
            <a:picLocks noChangeAspect="1"/>
          </p:cNvPicPr>
          <p:nvPr/>
        </p:nvPicPr>
        <p:blipFill rotWithShape="1">
          <a:blip r:embed="rId11"/>
          <a:srcRect t="7073" r="13531" b="18657"/>
          <a:stretch/>
        </p:blipFill>
        <p:spPr>
          <a:xfrm>
            <a:off x="3448704" y="5643564"/>
            <a:ext cx="753410" cy="604553"/>
          </a:xfrm>
          <a:prstGeom prst="rect">
            <a:avLst/>
          </a:prstGeom>
        </p:spPr>
      </p:pic>
      <p:cxnSp>
        <p:nvCxnSpPr>
          <p:cNvPr id="177" name="Straight Connector 176">
            <a:extLst>
              <a:ext uri="{FF2B5EF4-FFF2-40B4-BE49-F238E27FC236}">
                <a16:creationId xmlns:a16="http://schemas.microsoft.com/office/drawing/2014/main" id="{2022538B-E185-4656-8863-588564564788}"/>
              </a:ext>
            </a:extLst>
          </p:cNvPr>
          <p:cNvCxnSpPr/>
          <p:nvPr/>
        </p:nvCxnSpPr>
        <p:spPr>
          <a:xfrm>
            <a:off x="1519741" y="5608400"/>
            <a:ext cx="6034249" cy="1"/>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F5F49286-4EA7-42C4-B4E2-823C4BAF5FA6}"/>
              </a:ext>
            </a:extLst>
          </p:cNvPr>
          <p:cNvSpPr txBox="1"/>
          <p:nvPr/>
        </p:nvSpPr>
        <p:spPr>
          <a:xfrm>
            <a:off x="4246311" y="5763876"/>
            <a:ext cx="3076735" cy="48424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Bug</a:t>
            </a:r>
          </a:p>
        </p:txBody>
      </p:sp>
    </p:spTree>
    <p:extLst>
      <p:ext uri="{BB962C8B-B14F-4D97-AF65-F5344CB8AC3E}">
        <p14:creationId xmlns:p14="http://schemas.microsoft.com/office/powerpoint/2010/main" val="93361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01171" y="263526"/>
            <a:ext cx="10515600" cy="781502"/>
          </a:xfrm>
        </p:spPr>
        <p:txBody>
          <a:bodyPr>
            <a:normAutofit/>
          </a:bodyPr>
          <a:lstStyle/>
          <a:p>
            <a:r>
              <a:rPr lang="en-US" sz="4000" dirty="0">
                <a:solidFill>
                  <a:schemeClr val="bg1"/>
                </a:solidFill>
              </a:rPr>
              <a:t>Plan and Manage Sprints</a:t>
            </a:r>
            <a:endParaRPr lang="en-GB" sz="4000" dirty="0">
              <a:solidFill>
                <a:schemeClr val="bg1"/>
              </a:solidFill>
            </a:endParaRPr>
          </a:p>
        </p:txBody>
      </p:sp>
      <p:graphicFrame>
        <p:nvGraphicFramePr>
          <p:cNvPr id="5" name="Content Placeholder 2">
            <a:extLst>
              <a:ext uri="{FF2B5EF4-FFF2-40B4-BE49-F238E27FC236}">
                <a16:creationId xmlns:a16="http://schemas.microsoft.com/office/drawing/2014/main" id="{FE7B8D3F-4D2E-4BBC-9215-A7B608E9D5F5}"/>
              </a:ext>
            </a:extLst>
          </p:cNvPr>
          <p:cNvGraphicFramePr>
            <a:graphicFrameLocks noGrp="1"/>
          </p:cNvGraphicFramePr>
          <p:nvPr>
            <p:ph idx="1"/>
          </p:nvPr>
        </p:nvGraphicFramePr>
        <p:xfrm>
          <a:off x="838200" y="1291773"/>
          <a:ext cx="10515600" cy="5036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98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9C02-7F05-4FD2-8297-44BB6066C40F}"/>
              </a:ext>
            </a:extLst>
          </p:cNvPr>
          <p:cNvSpPr>
            <a:spLocks noGrp="1"/>
          </p:cNvSpPr>
          <p:nvPr>
            <p:ph type="title"/>
          </p:nvPr>
        </p:nvSpPr>
        <p:spPr>
          <a:xfrm>
            <a:off x="344715" y="160794"/>
            <a:ext cx="10515600" cy="592818"/>
          </a:xfrm>
        </p:spPr>
        <p:txBody>
          <a:bodyPr>
            <a:normAutofit fontScale="90000"/>
          </a:bodyPr>
          <a:lstStyle/>
          <a:p>
            <a:r>
              <a:rPr lang="en-US" dirty="0">
                <a:solidFill>
                  <a:schemeClr val="bg1"/>
                </a:solidFill>
              </a:rPr>
              <a:t>Jira – Configure and Generate Reports</a:t>
            </a:r>
            <a:endParaRPr lang="en-GB" dirty="0">
              <a:solidFill>
                <a:schemeClr val="bg1"/>
              </a:solidFill>
            </a:endParaRPr>
          </a:p>
        </p:txBody>
      </p:sp>
      <p:graphicFrame>
        <p:nvGraphicFramePr>
          <p:cNvPr id="7" name="Content Placeholder 2">
            <a:extLst>
              <a:ext uri="{FF2B5EF4-FFF2-40B4-BE49-F238E27FC236}">
                <a16:creationId xmlns:a16="http://schemas.microsoft.com/office/drawing/2014/main" id="{3B81C72F-A16D-4B92-9AAC-1C375261E6BF}"/>
              </a:ext>
            </a:extLst>
          </p:cNvPr>
          <p:cNvGraphicFramePr>
            <a:graphicFrameLocks noGrp="1"/>
          </p:cNvGraphicFramePr>
          <p:nvPr>
            <p:ph idx="1"/>
          </p:nvPr>
        </p:nvGraphicFramePr>
        <p:xfrm>
          <a:off x="504373" y="1741714"/>
          <a:ext cx="6520542" cy="3309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FBAB3E86-606C-4D77-A3F5-139411A919F5}"/>
              </a:ext>
            </a:extLst>
          </p:cNvPr>
          <p:cNvPicPr>
            <a:picLocks noChangeAspect="1"/>
          </p:cNvPicPr>
          <p:nvPr/>
        </p:nvPicPr>
        <p:blipFill>
          <a:blip r:embed="rId7"/>
          <a:stretch>
            <a:fillRect/>
          </a:stretch>
        </p:blipFill>
        <p:spPr>
          <a:xfrm>
            <a:off x="344714" y="885373"/>
            <a:ext cx="11542486" cy="5297063"/>
          </a:xfrm>
          <a:prstGeom prst="rect">
            <a:avLst/>
          </a:prstGeom>
          <a:solidFill>
            <a:schemeClr val="tx1">
              <a:lumMod val="65000"/>
              <a:lumOff val="35000"/>
            </a:schemeClr>
          </a:solidFill>
        </p:spPr>
      </p:pic>
    </p:spTree>
    <p:extLst>
      <p:ext uri="{BB962C8B-B14F-4D97-AF65-F5344CB8AC3E}">
        <p14:creationId xmlns:p14="http://schemas.microsoft.com/office/powerpoint/2010/main" val="47836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gile Process Model">
            <a:extLst>
              <a:ext uri="{FF2B5EF4-FFF2-40B4-BE49-F238E27FC236}">
                <a16:creationId xmlns:a16="http://schemas.microsoft.com/office/drawing/2014/main" id="{3A6E6D5A-1784-A2F6-4186-0820CC30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853" y="939974"/>
            <a:ext cx="5895580" cy="4954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um agile umbrella">
            <a:extLst>
              <a:ext uri="{FF2B5EF4-FFF2-40B4-BE49-F238E27FC236}">
                <a16:creationId xmlns:a16="http://schemas.microsoft.com/office/drawing/2014/main" id="{B8B6DC4B-C1C1-79F8-DB3C-4901FE3D2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09" y="939974"/>
            <a:ext cx="4170754" cy="4954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266D2E-3503-CC9B-76F7-374F3520E42B}"/>
              </a:ext>
            </a:extLst>
          </p:cNvPr>
          <p:cNvSpPr txBox="1"/>
          <p:nvPr/>
        </p:nvSpPr>
        <p:spPr>
          <a:xfrm>
            <a:off x="811389"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299132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5103" y="1123720"/>
            <a:ext cx="10776507" cy="4839337"/>
          </a:xfrm>
        </p:spPr>
        <p:txBody>
          <a:bodyPr/>
          <a:lstStyle/>
          <a:p>
            <a:pPr marR="0" lvl="0" algn="l">
              <a:lnSpc>
                <a:spcPct val="107000"/>
              </a:lnSpc>
              <a:spcBef>
                <a:spcPts val="0"/>
              </a:spcBef>
              <a:spcAft>
                <a:spcPts val="0"/>
              </a:spcAft>
            </a:pPr>
            <a:r>
              <a:rPr lang="en-US" sz="1800" dirty="0">
                <a:solidFill>
                  <a:schemeClr val="tx1"/>
                </a:solidFill>
                <a:latin typeface="Nunito" pitchFamily="2" charset="0"/>
                <a:ea typeface="Calibri" panose="020F0502020204030204" pitchFamily="34" charset="0"/>
                <a:cs typeface="Times New Roman" panose="02020603050405020304" pitchFamily="18" charset="0"/>
              </a:rPr>
              <a:t>H</a:t>
            </a: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ighest priority is to satisfy the customer through early and continuous delivery of valuable software.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Welcome changing requirements, even late in development. Agile processes harness change for the customer's competitive advantage.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Deliver working software frequently, from a couple of weeks to a couple of months, with a preference for a shorter timescale.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Businesspeople and developers must work together daily throughout the project.</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Build projects around motivated individuals. Give them the environment and support they need and trust them to get the job done.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 The most efficient and effective method of conveying information to and within a development team is face-to-face conversation.</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Working software is the primary measure of progress.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Agile processes promote sustainable development. The sponsors, developers, and users should be able to maintain a constant pace indefinitely.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Continuous attention to technical excellence and good design enhances agility.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Simplicity--the art of maximizing the amount of work not done--is essential.</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The best architectures, requirements, and designs emerge from self-organizing teams.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At regular intervals, the team reflects on how to become more effective, then tunes and adjusts its behavior accordingly.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8FD3BFB-E74C-CF7A-84F1-6FE799934155}"/>
              </a:ext>
            </a:extLst>
          </p:cNvPr>
          <p:cNvSpPr txBox="1"/>
          <p:nvPr/>
        </p:nvSpPr>
        <p:spPr>
          <a:xfrm>
            <a:off x="638978" y="0"/>
            <a:ext cx="6358588" cy="646331"/>
          </a:xfrm>
          <a:prstGeom prst="rect">
            <a:avLst/>
          </a:prstGeom>
          <a:noFill/>
        </p:spPr>
        <p:txBody>
          <a:bodyPr wrap="square">
            <a:spAutoFit/>
          </a:bodyPr>
          <a:lstStyle/>
          <a:p>
            <a:pPr algn="l"/>
            <a:r>
              <a:rPr lang="en-GB" sz="3600" b="1" dirty="0">
                <a:solidFill>
                  <a:srgbClr val="610B38"/>
                </a:solidFill>
              </a:rPr>
              <a:t>Agile – The </a:t>
            </a:r>
            <a:r>
              <a:rPr lang="en-US" sz="3600" b="1" i="0" dirty="0">
                <a:solidFill>
                  <a:srgbClr val="610B38"/>
                </a:solidFill>
                <a:effectLst/>
              </a:rPr>
              <a:t>Principles</a:t>
            </a:r>
            <a:endParaRPr lang="en-GB" sz="3600" b="1" dirty="0">
              <a:solidFill>
                <a:srgbClr val="610B38"/>
              </a:solidFill>
            </a:endParaRPr>
          </a:p>
        </p:txBody>
      </p:sp>
    </p:spTree>
    <p:extLst>
      <p:ext uri="{BB962C8B-B14F-4D97-AF65-F5344CB8AC3E}">
        <p14:creationId xmlns:p14="http://schemas.microsoft.com/office/powerpoint/2010/main" val="278574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sp>
        <p:nvSpPr>
          <p:cNvPr id="2" name="Subtitle 2">
            <a:extLst>
              <a:ext uri="{FF2B5EF4-FFF2-40B4-BE49-F238E27FC236}">
                <a16:creationId xmlns:a16="http://schemas.microsoft.com/office/drawing/2014/main" id="{46E7A159-78EA-9A95-2CB7-84C39005EB32}"/>
              </a:ext>
            </a:extLst>
          </p:cNvPr>
          <p:cNvSpPr txBox="1">
            <a:spLocks/>
          </p:cNvSpPr>
          <p:nvPr/>
        </p:nvSpPr>
        <p:spPr>
          <a:xfrm>
            <a:off x="638978" y="25213"/>
            <a:ext cx="5703297" cy="617393"/>
          </a:xfrm>
          <a:prstGeom prst="rect">
            <a:avLst/>
          </a:prstGeom>
        </p:spPr>
        <p:txBody>
          <a:bodyPr anchor="ctr">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610B38"/>
                </a:solidFill>
                <a:cs typeface="Times New Roman" pitchFamily="18" charset="0"/>
              </a:rPr>
              <a:t>Agile – Approach</a:t>
            </a:r>
            <a:endParaRPr lang="en-GB" sz="3600" b="1" dirty="0">
              <a:solidFill>
                <a:srgbClr val="610B38"/>
              </a:solidFill>
            </a:endParaRPr>
          </a:p>
        </p:txBody>
      </p:sp>
      <p:pic>
        <p:nvPicPr>
          <p:cNvPr id="3" name="Picture 2" descr="traditional-vs-agile-approach">
            <a:extLst>
              <a:ext uri="{FF2B5EF4-FFF2-40B4-BE49-F238E27FC236}">
                <a16:creationId xmlns:a16="http://schemas.microsoft.com/office/drawing/2014/main" id="{87F4ED87-74C4-20ED-FAF3-58D96E957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72" y="787437"/>
            <a:ext cx="10568539" cy="52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pic>
        <p:nvPicPr>
          <p:cNvPr id="2" name="Picture 2" descr=" ">
            <a:extLst>
              <a:ext uri="{FF2B5EF4-FFF2-40B4-BE49-F238E27FC236}">
                <a16:creationId xmlns:a16="http://schemas.microsoft.com/office/drawing/2014/main" id="{FA4581FC-93B3-6152-4E37-03B5BF9AA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61" y="733094"/>
            <a:ext cx="10994834" cy="5524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861527-DD21-484C-7CDA-B90FE0451F28}"/>
              </a:ext>
            </a:extLst>
          </p:cNvPr>
          <p:cNvSpPr txBox="1"/>
          <p:nvPr/>
        </p:nvSpPr>
        <p:spPr>
          <a:xfrm>
            <a:off x="627961" y="53713"/>
            <a:ext cx="6369605" cy="646331"/>
          </a:xfrm>
          <a:prstGeom prst="rect">
            <a:avLst/>
          </a:prstGeom>
          <a:noFill/>
        </p:spPr>
        <p:txBody>
          <a:bodyPr wrap="square">
            <a:spAutoFit/>
          </a:bodyPr>
          <a:lstStyle/>
          <a:p>
            <a:pPr algn="l"/>
            <a:r>
              <a:rPr lang="en-GB" sz="3600" b="1" dirty="0">
                <a:solidFill>
                  <a:srgbClr val="610B38"/>
                </a:solidFill>
                <a:cs typeface="Times New Roman" pitchFamily="18" charset="0"/>
              </a:rPr>
              <a:t>Traditional vs Agile Approach</a:t>
            </a:r>
            <a:endParaRPr lang="en-GB" sz="3600" b="1" dirty="0">
              <a:solidFill>
                <a:srgbClr val="610B38"/>
              </a:solidFill>
            </a:endParaRPr>
          </a:p>
        </p:txBody>
      </p:sp>
    </p:spTree>
    <p:extLst>
      <p:ext uri="{BB962C8B-B14F-4D97-AF65-F5344CB8AC3E}">
        <p14:creationId xmlns:p14="http://schemas.microsoft.com/office/powerpoint/2010/main" val="181395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3019" y="712269"/>
            <a:ext cx="10712917" cy="5380523"/>
          </a:xfrm>
        </p:spPr>
        <p:txBody>
          <a:bodyPr/>
          <a:lstStyle/>
          <a:p>
            <a:pPr algn="l"/>
            <a:r>
              <a:rPr lang="en-US" sz="1800" b="1" i="0" dirty="0">
                <a:solidFill>
                  <a:schemeClr val="tx1"/>
                </a:solidFill>
                <a:effectLst/>
                <a:latin typeface="Nunito" pitchFamily="2" charset="0"/>
              </a:rPr>
              <a:t>Extreme Programming (XP)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The five basic component of Extreme Programming are:</a:t>
            </a:r>
            <a:br>
              <a:rPr lang="en-US" sz="1800" dirty="0">
                <a:solidFill>
                  <a:schemeClr val="tx1"/>
                </a:solidFill>
                <a:latin typeface="Nunito" pitchFamily="2" charset="0"/>
              </a:rPr>
            </a:br>
            <a:r>
              <a:rPr lang="en-US" sz="1800" dirty="0">
                <a:solidFill>
                  <a:schemeClr val="tx1"/>
                </a:solidFill>
                <a:latin typeface="Nunito" pitchFamily="2" charset="0"/>
              </a:rPr>
              <a:t>1. Communication</a:t>
            </a:r>
            <a:br>
              <a:rPr lang="en-US" sz="1800" dirty="0">
                <a:solidFill>
                  <a:schemeClr val="tx1"/>
                </a:solidFill>
                <a:latin typeface="Nunito" pitchFamily="2" charset="0"/>
              </a:rPr>
            </a:br>
            <a:r>
              <a:rPr lang="en-US" sz="1800" dirty="0">
                <a:solidFill>
                  <a:schemeClr val="tx1"/>
                </a:solidFill>
                <a:latin typeface="Nunito" pitchFamily="2" charset="0"/>
              </a:rPr>
              <a:t>2. Simplicity</a:t>
            </a:r>
            <a:br>
              <a:rPr lang="en-US" sz="1800" dirty="0">
                <a:solidFill>
                  <a:schemeClr val="tx1"/>
                </a:solidFill>
                <a:latin typeface="Nunito" pitchFamily="2" charset="0"/>
              </a:rPr>
            </a:br>
            <a:r>
              <a:rPr lang="en-US" sz="1800" dirty="0">
                <a:solidFill>
                  <a:schemeClr val="tx1"/>
                </a:solidFill>
                <a:latin typeface="Nunito" pitchFamily="2" charset="0"/>
              </a:rPr>
              <a:t>3. Feedback</a:t>
            </a:r>
            <a:br>
              <a:rPr lang="en-US" sz="1800" dirty="0">
                <a:solidFill>
                  <a:schemeClr val="tx1"/>
                </a:solidFill>
                <a:latin typeface="Nunito" pitchFamily="2" charset="0"/>
              </a:rPr>
            </a:br>
            <a:r>
              <a:rPr lang="en-US" sz="1800" dirty="0">
                <a:solidFill>
                  <a:schemeClr val="tx1"/>
                </a:solidFill>
                <a:latin typeface="Nunito" pitchFamily="2" charset="0"/>
              </a:rPr>
              <a:t>4. Respect</a:t>
            </a:r>
            <a:br>
              <a:rPr lang="en-US" sz="1800" dirty="0">
                <a:solidFill>
                  <a:schemeClr val="tx1"/>
                </a:solidFill>
                <a:latin typeface="Nunito" pitchFamily="2" charset="0"/>
              </a:rPr>
            </a:br>
            <a:r>
              <a:rPr lang="en-US" sz="1800" dirty="0">
                <a:solidFill>
                  <a:schemeClr val="tx1"/>
                </a:solidFill>
                <a:latin typeface="Nunito" pitchFamily="2" charset="0"/>
              </a:rPr>
              <a:t>5. Courage</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allow changes in their set timelines.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Programming(XP), teamwork for 1-2 weeks only.</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emphasizes strong engineering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 team must follow a strict priority order or pre-determined priority order</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Programming(XP) can be directly applied to a team. Extreme Programming is also known for its </a:t>
            </a:r>
            <a:r>
              <a:rPr lang="en-US" sz="1800" b="1" i="0" dirty="0">
                <a:solidFill>
                  <a:schemeClr val="tx1"/>
                </a:solidFill>
                <a:effectLst/>
                <a:latin typeface="Nunito" pitchFamily="2" charset="0"/>
              </a:rPr>
              <a:t>Ready-to-apply</a:t>
            </a:r>
            <a:r>
              <a:rPr lang="en-US" sz="1800" b="0" i="0" dirty="0">
                <a:solidFill>
                  <a:schemeClr val="tx1"/>
                </a:solidFill>
                <a:effectLst/>
                <a:latin typeface="Nunito" pitchFamily="2" charset="0"/>
              </a:rPr>
              <a:t> features.</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733C8854-6410-EE2A-07E8-3C6706A93C88}"/>
              </a:ext>
            </a:extLst>
          </p:cNvPr>
          <p:cNvSpPr txBox="1"/>
          <p:nvPr/>
        </p:nvSpPr>
        <p:spPr>
          <a:xfrm>
            <a:off x="693019" y="-19251"/>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40759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25643" y="798897"/>
            <a:ext cx="10568540" cy="4831882"/>
          </a:xfrm>
        </p:spPr>
        <p:txBody>
          <a:bodyPr/>
          <a:lstStyle/>
          <a:p>
            <a:pPr algn="l"/>
            <a:r>
              <a:rPr lang="en-US" sz="1800" b="1" i="0" dirty="0">
                <a:solidFill>
                  <a:schemeClr val="tx1"/>
                </a:solidFill>
                <a:effectLst/>
                <a:latin typeface="Nunito" pitchFamily="2" charset="0"/>
              </a:rPr>
              <a:t>Feature-Driven Development (FDD)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Feature-Driven Development, or FDD, </a:t>
            </a:r>
            <a:r>
              <a:rPr lang="en-US" sz="1800" dirty="0">
                <a:solidFill>
                  <a:schemeClr val="tx1"/>
                </a:solidFill>
                <a:latin typeface="Nunito" pitchFamily="2" charset="0"/>
              </a:rPr>
              <a:t>provides a framework for product development that </a:t>
            </a:r>
            <a:r>
              <a:rPr lang="en-US" sz="1800" b="0" i="0" dirty="0">
                <a:solidFill>
                  <a:schemeClr val="tx1"/>
                </a:solidFill>
                <a:effectLst/>
                <a:latin typeface="Nunito" pitchFamily="2" charset="0"/>
              </a:rPr>
              <a:t>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Organizations that practice Agile like Feature-Driven Development for its feature-centric approach and its scalability.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dirty="0">
                <a:solidFill>
                  <a:schemeClr val="tx1"/>
                </a:solidFill>
                <a:latin typeface="Nunito" pitchFamily="2" charset="0"/>
              </a:rPr>
              <a:t>Five Step Process - </a:t>
            </a:r>
            <a:br>
              <a:rPr lang="en-GB" sz="1800" b="0" i="0" dirty="0">
                <a:solidFill>
                  <a:schemeClr val="tx1"/>
                </a:solidFill>
                <a:effectLst/>
                <a:latin typeface="Nunito" pitchFamily="2" charset="0"/>
              </a:rPr>
            </a:br>
            <a:r>
              <a:rPr lang="en-GB" sz="1800" b="0" i="0" dirty="0">
                <a:solidFill>
                  <a:schemeClr val="tx1"/>
                </a:solidFill>
                <a:effectLst/>
                <a:latin typeface="Nunito" pitchFamily="2" charset="0"/>
              </a:rPr>
              <a:t>	</a:t>
            </a:r>
            <a:r>
              <a:rPr lang="en-GB" sz="1800" dirty="0">
                <a:solidFill>
                  <a:schemeClr val="tx1"/>
                </a:solidFill>
                <a:latin typeface="Nunito" pitchFamily="2" charset="0"/>
              </a:rPr>
              <a:t>Developing an overall model</a:t>
            </a:r>
            <a:br>
              <a:rPr lang="en-GB" sz="1800" dirty="0">
                <a:solidFill>
                  <a:schemeClr val="tx1"/>
                </a:solidFill>
                <a:latin typeface="Nunito" pitchFamily="2" charset="0"/>
              </a:rPr>
            </a:br>
            <a:r>
              <a:rPr lang="en-GB" sz="1800" dirty="0">
                <a:solidFill>
                  <a:schemeClr val="tx1"/>
                </a:solidFill>
                <a:latin typeface="Nunito" pitchFamily="2" charset="0"/>
              </a:rPr>
              <a:t>	Building the feature list</a:t>
            </a:r>
            <a:br>
              <a:rPr lang="en-GB" sz="1800" dirty="0">
                <a:solidFill>
                  <a:schemeClr val="tx1"/>
                </a:solidFill>
                <a:latin typeface="Nunito" pitchFamily="2" charset="0"/>
              </a:rPr>
            </a:br>
            <a:r>
              <a:rPr lang="en-GB" sz="1800" dirty="0">
                <a:solidFill>
                  <a:schemeClr val="tx1"/>
                </a:solidFill>
                <a:latin typeface="Nunito" pitchFamily="2" charset="0"/>
              </a:rPr>
              <a:t>	Planning by feature</a:t>
            </a:r>
            <a:br>
              <a:rPr lang="en-GB" sz="1800" dirty="0">
                <a:solidFill>
                  <a:schemeClr val="tx1"/>
                </a:solidFill>
                <a:latin typeface="Nunito" pitchFamily="2" charset="0"/>
              </a:rPr>
            </a:br>
            <a:r>
              <a:rPr lang="en-GB" sz="1800" dirty="0">
                <a:solidFill>
                  <a:schemeClr val="tx1"/>
                </a:solidFill>
                <a:latin typeface="Nunito" pitchFamily="2" charset="0"/>
              </a:rPr>
              <a:t>	Designing by feature</a:t>
            </a:r>
            <a:br>
              <a:rPr lang="en-GB" sz="1800" dirty="0">
                <a:solidFill>
                  <a:schemeClr val="tx1"/>
                </a:solidFill>
                <a:latin typeface="Nunito" pitchFamily="2" charset="0"/>
              </a:rPr>
            </a:br>
            <a:r>
              <a:rPr lang="en-GB" sz="1800" dirty="0">
                <a:solidFill>
                  <a:schemeClr val="tx1"/>
                </a:solidFill>
                <a:latin typeface="Nunito" pitchFamily="2" charset="0"/>
              </a:rPr>
              <a:t>	Building by feature</a:t>
            </a:r>
            <a:br>
              <a:rPr lang="en-GB" sz="1800" dirty="0">
                <a:solidFill>
                  <a:schemeClr val="tx1"/>
                </a:solidFill>
                <a:latin typeface="Nunito" pitchFamily="2" charset="0"/>
              </a:rPr>
            </a:br>
            <a:br>
              <a:rPr lang="en-GB" sz="1800" dirty="0">
                <a:solidFill>
                  <a:schemeClr val="tx1"/>
                </a:solidFill>
                <a:latin typeface="Nunito" pitchFamily="2" charset="0"/>
              </a:rPr>
            </a:br>
            <a:r>
              <a:rPr lang="en-US" altLang="en-US" sz="1800" dirty="0">
                <a:solidFill>
                  <a:schemeClr val="tx1"/>
                </a:solidFill>
                <a:latin typeface="Nunito" pitchFamily="2" charset="0"/>
              </a:rPr>
              <a:t>FDD is amazing for big projects and is quite scalable and prone to get achieve success.</a:t>
            </a:r>
            <a:br>
              <a:rPr lang="en-US" altLang="en-US" sz="1800" dirty="0">
                <a:solidFill>
                  <a:schemeClr val="tx1"/>
                </a:solidFill>
                <a:latin typeface="Nunito" pitchFamily="2" charset="0"/>
              </a:rPr>
            </a:br>
            <a:r>
              <a:rPr lang="en-US" altLang="en-US" sz="1800" dirty="0">
                <a:solidFill>
                  <a:schemeClr val="tx1"/>
                </a:solidFill>
                <a:latin typeface="Nunito" pitchFamily="2" charset="0"/>
              </a:rPr>
              <a:t>FDD is very effective in helping with complex projects that are in a critical situation. </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D87DCD4-F4F5-EB64-5374-C953FBB78D06}"/>
              </a:ext>
            </a:extLst>
          </p:cNvPr>
          <p:cNvSpPr txBox="1"/>
          <p:nvPr/>
        </p:nvSpPr>
        <p:spPr>
          <a:xfrm>
            <a:off x="625643" y="0"/>
            <a:ext cx="6256420"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322825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31520" y="778283"/>
            <a:ext cx="10539663" cy="4852496"/>
          </a:xfrm>
        </p:spPr>
        <p:txBody>
          <a:bodyPr/>
          <a:lstStyle/>
          <a:p>
            <a:pPr algn="l"/>
            <a:r>
              <a:rPr lang="en-US" sz="1800" b="1" dirty="0">
                <a:solidFill>
                  <a:schemeClr val="tx1"/>
                </a:solidFill>
                <a:latin typeface="Nunito" pitchFamily="2" charset="0"/>
              </a:rPr>
              <a:t>Lean Software Development –</a:t>
            </a:r>
            <a:br>
              <a:rPr lang="en-US" sz="1800" b="1" dirty="0">
                <a:solidFill>
                  <a:schemeClr val="tx1"/>
                </a:solidFill>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Lean software development is more flexible than Scrum or XP, with fewer strict guidelines, rules, or methods. Lean is based on a set of principles developed to </a:t>
            </a:r>
            <a:r>
              <a:rPr lang="en-US" sz="1800" dirty="0">
                <a:solidFill>
                  <a:schemeClr val="tx1"/>
                </a:solidFill>
                <a:latin typeface="Nunito" pitchFamily="2" charset="0"/>
              </a:rPr>
              <a:t>ensure value and efficiency</a:t>
            </a:r>
            <a:r>
              <a:rPr lang="en-US" sz="1800" b="0" i="0" dirty="0">
                <a:solidFill>
                  <a:schemeClr val="tx1"/>
                </a:solidFill>
                <a:effectLst/>
                <a:latin typeface="Nunito" pitchFamily="2" charset="0"/>
              </a:rPr>
              <a:t> in production in the mid 20th century and has evolved into the software setting. Lean relies on five principles of Lean management: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Identify value</a:t>
            </a:r>
            <a:br>
              <a:rPr lang="en-US" sz="1800" b="0" i="0" dirty="0">
                <a:solidFill>
                  <a:schemeClr val="tx1"/>
                </a:solidFill>
                <a:effectLst/>
                <a:latin typeface="Nunito" pitchFamily="2" charset="0"/>
              </a:rPr>
            </a:br>
            <a:r>
              <a:rPr lang="en-US" sz="1800" b="0" i="0" dirty="0" err="1">
                <a:solidFill>
                  <a:schemeClr val="tx1"/>
                </a:solidFill>
                <a:effectLst/>
                <a:latin typeface="Nunito" pitchFamily="2" charset="0"/>
              </a:rPr>
              <a:t>Value</a:t>
            </a:r>
            <a:r>
              <a:rPr lang="en-US" sz="1800" b="0" i="0" dirty="0">
                <a:solidFill>
                  <a:schemeClr val="tx1"/>
                </a:solidFill>
                <a:effectLst/>
                <a:latin typeface="Nunito" pitchFamily="2" charset="0"/>
              </a:rPr>
              <a:t> stream mapping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continuous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a pull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Continuous improvement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a:t>
            </a:r>
            <a:br>
              <a:rPr lang="en-US" sz="1800" b="0" i="0" dirty="0">
                <a:solidFill>
                  <a:schemeClr val="tx1"/>
                </a:solidFill>
                <a:effectLst/>
                <a:latin typeface="Nunito" pitchFamily="2" charset="0"/>
              </a:rPr>
            </a:b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8CE6DBD6-FD4E-4487-5706-F7A9655BF3CC}"/>
              </a:ext>
            </a:extLst>
          </p:cNvPr>
          <p:cNvSpPr txBox="1"/>
          <p:nvPr/>
        </p:nvSpPr>
        <p:spPr>
          <a:xfrm>
            <a:off x="606392" y="0"/>
            <a:ext cx="6227544"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17068160"/>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10460</TotalTime>
  <Words>1714</Words>
  <Application>Microsoft Office PowerPoint</Application>
  <PresentationFormat>Widescreen</PresentationFormat>
  <Paragraphs>114</Paragraphs>
  <Slides>25</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Comic Sans MS</vt:lpstr>
      <vt:lpstr>Dante</vt:lpstr>
      <vt:lpstr>Helvetica Neue Medium</vt:lpstr>
      <vt:lpstr>HP Simplified Light</vt:lpstr>
      <vt:lpstr>Nunito</vt:lpstr>
      <vt:lpstr>Wingdings 2</vt:lpstr>
      <vt:lpstr>OffsetVTI</vt:lpstr>
      <vt:lpstr>Office Theme</vt:lpstr>
      <vt:lpstr>PowerPoint Presentation</vt:lpstr>
      <vt:lpstr>Agile software development emphasizes four core values.   Individual and team interactions over processes and tools Working software over comprehensive documentation Customer collaboration over contract negotiation Responding to change over following a plan</vt:lpstr>
      <vt:lpstr>PowerPoint Presentation</vt:lpstr>
      <vt:lpstr>Highest priority is to satisfy the customer through early and continuous delivery of valuable software. Welcome changing requirements, even late in development. Agile processes harness change for the customer's competitive advantage. Deliver working software frequently, from a couple of weeks to a couple of months, with a preference for a shorter timescale. Businesspeople and developers must work together daily throughout the project. Build projects around motivated individuals. Give them the environment and support they need and trust them to get the job done.  The most efficient and effective method of conveying information to and within a development team is face-to-face conversation. Working software is the primary measure of progress. Agile processes promote sustainable development. The sponsors, developers, and users should be able to maintain a constant pace indefinitely. Continuous attention to technical excellence and good design enhances agility. Simplicity--the art of maximizing the amount of work not done--is essential. The best architectures, requirements, and designs emerge from self-organizing teams. At regular intervals, the team reflects on how to become more effective, then tunes and adjusts its behavior accordingly. </vt:lpstr>
      <vt:lpstr>PowerPoint Presentation</vt:lpstr>
      <vt:lpstr>PowerPoint Presentation</vt:lpstr>
      <vt:lpstr>Extreme Programming (XP) – 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  The five basic component of Extreme Programming are: 1. Communication 2. Simplicity 3. Feedback 4. Respect 5. Courage  Extreme Programming allow changes in their set timelines. In Extreme Programming(XP), teamwork for 1-2 weeks only. Extreme Programming emphasizes strong engineering practices In Extreme Programming, team must follow a strict priority order or pre-determined priority order Extreme Programming(XP) can be directly applied to a team. Extreme Programming is also known for its Ready-to-apply features. </vt:lpstr>
      <vt:lpstr>Feature-Driven Development (FDD) – Feature-Driven Development, or FDD, provides a framework for product development that 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 Organizations that practice Agile like Feature-Driven Development for its feature-centric approach and its scalability.  Five Step Process -   Developing an overall model  Building the feature list  Planning by feature  Designing by feature  Building by feature  FDD is amazing for big projects and is quite scalable and prone to get achieve success. FDD is very effective in helping with complex projects that are in a critical situation.  </vt:lpstr>
      <vt:lpstr>Lean Software Development –  Lean software development is more flexible than Scrum or XP, with fewer strict guidelines, rules, or methods. Lean is based on a set of principles developed to ensure value and efficiency in production in the mid 20th century and has evolved into the software setting. Lean relies on five principles of Lean management:  Identify value Value stream mapping Create continuous workflow Create a pull system Continuous improvement  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  </vt:lpstr>
      <vt:lpstr>Kanban – Kanban focuses on helping teams work together more effectively to enable continuous delivery of quality products. Kanban is unique, however, for offering a highly visual method for actively managing the creation of products.  The Kanban Agile methodology relies on six fundamental practices: Visualize the workflow Limit work in progress Manage flow Make process policies explicit Implement feedback loops Improve collaboratively  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 To Do, In Progress, In Review, and Done (or Completed).  The most important metrics are lead time and cycle time. Each of these metrics measures the average amount of time it takes for tasks to move through the board.  </vt:lpstr>
      <vt:lpstr>PowerPoint Presentation</vt:lpstr>
      <vt:lpstr>Dynamic Systems Development Method (DSDM)  The Dynamic Systems Development Method (DSDM) rounds out our list of well-known Agile methodologies. DSDM originated in the 1990s to provide a common industry framework for rapid software delivery. Today, it has matured into a comprehensive   Agile methodology revolves around: Business needs and value Active user involvement Empowered teams Frequent delivery Integrated testing Stakeholder collaboration  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 </vt:lpstr>
      <vt:lpstr>Crystal -  The Crystal Agile methodology focuses more on the interactions of the people involved in a project versus the tools and techniques of development. A lightweight model, Crystal emphasizes interaction, people, community, skills, communications, and talents.  Crystal categorizes projects based on three criteria: Team size System criticality Project priorities  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 </vt:lpstr>
      <vt:lpstr>Scrum  SCRUM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vt:lpstr>
      <vt:lpstr>PowerPoint Presentation</vt:lpstr>
      <vt:lpstr>Agile Concepts  – I know Agile concepts.  All set for Applied Agile. </vt:lpstr>
      <vt:lpstr>PowerPoint Presentation</vt:lpstr>
      <vt:lpstr>Not to Worry.  We have Many Tools available in Market.  Trello, Wrike, Teamwork, ClickUp, Asana, Wrike etc.</vt:lpstr>
      <vt:lpstr>What is JIRA?  </vt:lpstr>
      <vt:lpstr>Jira – Default Roles</vt:lpstr>
      <vt:lpstr>PowerPoint Presentation</vt:lpstr>
      <vt:lpstr>PowerPoint Presentation</vt:lpstr>
      <vt:lpstr>Plan and Manage Sprints</vt:lpstr>
      <vt:lpstr>Jira – Configure and Generate Reports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Girish Godbole</dc:creator>
  <cp:lastModifiedBy>Girish Godbole</cp:lastModifiedBy>
  <cp:revision>96</cp:revision>
  <dcterms:created xsi:type="dcterms:W3CDTF">2024-03-03T19:15:32Z</dcterms:created>
  <dcterms:modified xsi:type="dcterms:W3CDTF">2024-08-28T05:35:58Z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